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62" r:id="rId3"/>
    <p:sldId id="257" r:id="rId4"/>
    <p:sldId id="260" r:id="rId5"/>
    <p:sldId id="259" r:id="rId6"/>
    <p:sldId id="263" r:id="rId7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גרפים!$I$17</c:f>
              <c:strCache>
                <c:ptCount val="1"/>
                <c:pt idx="0">
                  <c:v>מספר אנשים עם הכנסה גבוהה מ 200 אלף ₪ (נטו) שנתי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גרפים!$J$16:$L$16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גרפים!$J$17:$L$17</c:f>
              <c:numCache>
                <c:formatCode>General</c:formatCode>
                <c:ptCount val="3"/>
                <c:pt idx="0">
                  <c:v>22</c:v>
                </c:pt>
                <c:pt idx="1">
                  <c:v>29</c:v>
                </c:pt>
                <c:pt idx="2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62-42AD-B2B1-B49479FAF0FC}"/>
            </c:ext>
          </c:extLst>
        </c:ser>
        <c:ser>
          <c:idx val="1"/>
          <c:order val="1"/>
          <c:tx>
            <c:strRef>
              <c:f>גרפים!$I$18</c:f>
              <c:strCache>
                <c:ptCount val="1"/>
                <c:pt idx="0">
                  <c:v>מספר אנשים עם הכנסה של 100-200 אלף ₪ (נטו) שנתי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גרפים!$J$16:$L$16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גרפים!$J$18:$L$18</c:f>
              <c:numCache>
                <c:formatCode>_ * #,##0_ ;_ * \-#,##0_ ;_ * "-"??_ ;_ @_ </c:formatCode>
                <c:ptCount val="3"/>
                <c:pt idx="0">
                  <c:v>247</c:v>
                </c:pt>
                <c:pt idx="1">
                  <c:v>288</c:v>
                </c:pt>
                <c:pt idx="2">
                  <c:v>279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162-42AD-B2B1-B49479FAF0FC}"/>
            </c:ext>
          </c:extLst>
        </c:ser>
        <c:ser>
          <c:idx val="2"/>
          <c:order val="2"/>
          <c:tx>
            <c:strRef>
              <c:f>גרפים!$I$19</c:f>
              <c:strCache>
                <c:ptCount val="1"/>
                <c:pt idx="0">
                  <c:v>מספר אנשים עם הכנסה של 50-100 אלף ₪ (נטו) שנתי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גרפים!$J$16:$L$16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גרפים!$J$19:$L$19</c:f>
              <c:numCache>
                <c:formatCode>_ * #,##0_ ;_ * \-#,##0_ ;_ * "-"??_ ;_ @_ </c:formatCode>
                <c:ptCount val="3"/>
                <c:pt idx="0">
                  <c:v>435</c:v>
                </c:pt>
                <c:pt idx="1">
                  <c:v>414</c:v>
                </c:pt>
                <c:pt idx="2">
                  <c:v>403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162-42AD-B2B1-B49479FAF0FC}"/>
            </c:ext>
          </c:extLst>
        </c:ser>
        <c:ser>
          <c:idx val="3"/>
          <c:order val="3"/>
          <c:tx>
            <c:strRef>
              <c:f>גרפים!$I$20</c:f>
              <c:strCache>
                <c:ptCount val="1"/>
                <c:pt idx="0">
                  <c:v>מספר אנשים עם הכנסה של עד 50 אלף ₪ (נטו) שנתי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גרפים!$J$16:$L$16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גרפים!$J$20:$L$20</c:f>
              <c:numCache>
                <c:formatCode>_ * #,##0_ ;_ * \-#,##0_ ;_ * "-"??_ ;_ @_ </c:formatCode>
                <c:ptCount val="3"/>
                <c:pt idx="0">
                  <c:v>119</c:v>
                </c:pt>
                <c:pt idx="1">
                  <c:v>117</c:v>
                </c:pt>
                <c:pt idx="2">
                  <c:v>136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162-42AD-B2B1-B49479FAF0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1991104"/>
        <c:axId val="491992416"/>
      </c:barChart>
      <c:catAx>
        <c:axId val="491991104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491992416"/>
        <c:crosses val="autoZero"/>
        <c:auto val="1"/>
        <c:lblAlgn val="ctr"/>
        <c:lblOffset val="100"/>
        <c:noMultiLvlLbl val="0"/>
      </c:catAx>
      <c:valAx>
        <c:axId val="491992416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491991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e-I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e-I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e-IL" dirty="0" smtClean="0"/>
              <a:t>הכנסה ממוצעת</a:t>
            </a:r>
            <a:r>
              <a:rPr lang="he-IL" baseline="0" dirty="0" smtClean="0"/>
              <a:t> שנתית (נטו) לפי טווחי גיל בשנים 2018-2020</a:t>
            </a:r>
            <a:endParaRPr lang="he-IL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e-I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גרפים!$E$3</c:f>
              <c:strCache>
                <c:ptCount val="1"/>
                <c:pt idx="0">
                  <c:v>מעל 67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גרפים!$F$2:$H$2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גרפים!$F$3:$H$3</c:f>
              <c:numCache>
                <c:formatCode>_ * #,##0_ ;_ * \-#,##0_ ;_ * "-"??_ ;_ @_ </c:formatCode>
                <c:ptCount val="3"/>
                <c:pt idx="0">
                  <c:v>78186</c:v>
                </c:pt>
                <c:pt idx="1">
                  <c:v>80263</c:v>
                </c:pt>
                <c:pt idx="2">
                  <c:v>77774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A1-4C9D-A525-CEBF03015C57}"/>
            </c:ext>
          </c:extLst>
        </c:ser>
        <c:ser>
          <c:idx val="1"/>
          <c:order val="1"/>
          <c:tx>
            <c:strRef>
              <c:f>גרפים!$E$4</c:f>
              <c:strCache>
                <c:ptCount val="1"/>
                <c:pt idx="0">
                  <c:v>60-67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גרפים!$F$2:$H$2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גרפים!$F$4:$H$4</c:f>
              <c:numCache>
                <c:formatCode>_ * #,##0_ ;_ * \-#,##0_ ;_ * "-"??_ ;_ @_ </c:formatCode>
                <c:ptCount val="3"/>
                <c:pt idx="0">
                  <c:v>102228</c:v>
                </c:pt>
                <c:pt idx="1">
                  <c:v>103852</c:v>
                </c:pt>
                <c:pt idx="2">
                  <c:v>106956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A1-4C9D-A525-CEBF03015C57}"/>
            </c:ext>
          </c:extLst>
        </c:ser>
        <c:ser>
          <c:idx val="2"/>
          <c:order val="2"/>
          <c:tx>
            <c:strRef>
              <c:f>גרפים!$E$5</c:f>
              <c:strCache>
                <c:ptCount val="1"/>
                <c:pt idx="0">
                  <c:v>45-60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גרפים!$F$2:$H$2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גרפים!$F$5:$H$5</c:f>
              <c:numCache>
                <c:formatCode>_ * #,##0_ ;_ * \-#,##0_ ;_ * "-"??_ ;_ @_ </c:formatCode>
                <c:ptCount val="3"/>
                <c:pt idx="0">
                  <c:v>111437</c:v>
                </c:pt>
                <c:pt idx="1">
                  <c:v>115431</c:v>
                </c:pt>
                <c:pt idx="2">
                  <c:v>114263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9A1-4C9D-A525-CEBF03015C57}"/>
            </c:ext>
          </c:extLst>
        </c:ser>
        <c:ser>
          <c:idx val="3"/>
          <c:order val="3"/>
          <c:tx>
            <c:strRef>
              <c:f>גרפים!$E$6</c:f>
              <c:strCache>
                <c:ptCount val="1"/>
                <c:pt idx="0">
                  <c:v>30-45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גרפים!$F$2:$H$2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גרפים!$F$6:$H$6</c:f>
              <c:numCache>
                <c:formatCode>_ * #,##0_ ;_ * \-#,##0_ ;_ * "-"??_ ;_ @_ </c:formatCode>
                <c:ptCount val="3"/>
                <c:pt idx="0">
                  <c:v>88650</c:v>
                </c:pt>
                <c:pt idx="1">
                  <c:v>91977</c:v>
                </c:pt>
                <c:pt idx="2">
                  <c:v>90532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9A1-4C9D-A525-CEBF03015C57}"/>
            </c:ext>
          </c:extLst>
        </c:ser>
        <c:ser>
          <c:idx val="4"/>
          <c:order val="4"/>
          <c:tx>
            <c:strRef>
              <c:f>גרפים!$E$7</c:f>
              <c:strCache>
                <c:ptCount val="1"/>
                <c:pt idx="0">
                  <c:v>עד 30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גרפים!$F$2:$H$2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גרפים!$F$7:$H$7</c:f>
              <c:numCache>
                <c:formatCode>_ * #,##0_ ;_ * \-#,##0_ ;_ * "-"??_ ;_ @_ </c:formatCode>
                <c:ptCount val="3"/>
                <c:pt idx="0">
                  <c:v>43103</c:v>
                </c:pt>
                <c:pt idx="1">
                  <c:v>37711</c:v>
                </c:pt>
                <c:pt idx="2">
                  <c:v>30013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9A1-4C9D-A525-CEBF03015C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10763320"/>
        <c:axId val="610763648"/>
      </c:barChart>
      <c:catAx>
        <c:axId val="610763320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610763648"/>
        <c:crosses val="autoZero"/>
        <c:auto val="1"/>
        <c:lblAlgn val="ctr"/>
        <c:lblOffset val="100"/>
        <c:noMultiLvlLbl val="0"/>
      </c:catAx>
      <c:valAx>
        <c:axId val="610763648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 * #,##0_ ;_ * \-#,##0_ ;_ * &quot;-&quot;??_ ;_ @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610763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e-I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e-I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e-IL" dirty="0" smtClean="0"/>
              <a:t>מספר אנשים בכל קבוצת גיל בשנים 2018-2020</a:t>
            </a:r>
            <a:endParaRPr lang="he-IL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e-I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גרפים!$E$10</c:f>
              <c:strCache>
                <c:ptCount val="1"/>
                <c:pt idx="0">
                  <c:v>מעל 67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גרפים!$F$9:$H$9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גרפים!$F$10:$H$10</c:f>
              <c:numCache>
                <c:formatCode>General</c:formatCode>
                <c:ptCount val="3"/>
                <c:pt idx="0">
                  <c:v>226</c:v>
                </c:pt>
                <c:pt idx="1">
                  <c:v>230</c:v>
                </c:pt>
                <c:pt idx="2">
                  <c:v>240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E0-49C3-AA0E-EA9C5BE8836D}"/>
            </c:ext>
          </c:extLst>
        </c:ser>
        <c:ser>
          <c:idx val="1"/>
          <c:order val="1"/>
          <c:tx>
            <c:strRef>
              <c:f>גרפים!$E$11</c:f>
              <c:strCache>
                <c:ptCount val="1"/>
                <c:pt idx="0">
                  <c:v>60-67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גרפים!$F$9:$H$9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גרפים!$F$11:$H$11</c:f>
              <c:numCache>
                <c:formatCode>General</c:formatCode>
                <c:ptCount val="3"/>
                <c:pt idx="0">
                  <c:v>77</c:v>
                </c:pt>
                <c:pt idx="1">
                  <c:v>77</c:v>
                </c:pt>
                <c:pt idx="2">
                  <c:v>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8E0-49C3-AA0E-EA9C5BE8836D}"/>
            </c:ext>
          </c:extLst>
        </c:ser>
        <c:ser>
          <c:idx val="2"/>
          <c:order val="2"/>
          <c:tx>
            <c:strRef>
              <c:f>גרפים!$E$12</c:f>
              <c:strCache>
                <c:ptCount val="1"/>
                <c:pt idx="0">
                  <c:v>45-60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גרפים!$F$9:$H$9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גרפים!$F$12:$H$12</c:f>
              <c:numCache>
                <c:formatCode>General</c:formatCode>
                <c:ptCount val="3"/>
                <c:pt idx="0">
                  <c:v>177</c:v>
                </c:pt>
                <c:pt idx="1">
                  <c:v>190</c:v>
                </c:pt>
                <c:pt idx="2">
                  <c:v>201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8E0-49C3-AA0E-EA9C5BE8836D}"/>
            </c:ext>
          </c:extLst>
        </c:ser>
        <c:ser>
          <c:idx val="3"/>
          <c:order val="3"/>
          <c:tx>
            <c:strRef>
              <c:f>גרפים!$E$13</c:f>
              <c:strCache>
                <c:ptCount val="1"/>
                <c:pt idx="0">
                  <c:v>30-45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גרפים!$F$9:$H$9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גרפים!$F$13:$H$13</c:f>
              <c:numCache>
                <c:formatCode>General</c:formatCode>
                <c:ptCount val="3"/>
                <c:pt idx="0">
                  <c:v>294</c:v>
                </c:pt>
                <c:pt idx="1">
                  <c:v>311</c:v>
                </c:pt>
                <c:pt idx="2">
                  <c:v>302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8E0-49C3-AA0E-EA9C5BE8836D}"/>
            </c:ext>
          </c:extLst>
        </c:ser>
        <c:ser>
          <c:idx val="4"/>
          <c:order val="4"/>
          <c:tx>
            <c:strRef>
              <c:f>גרפים!$E$14</c:f>
              <c:strCache>
                <c:ptCount val="1"/>
                <c:pt idx="0">
                  <c:v>עד 30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גרפים!$F$9:$H$9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גרפים!$F$14:$H$14</c:f>
              <c:numCache>
                <c:formatCode>General</c:formatCode>
                <c:ptCount val="3"/>
                <c:pt idx="0">
                  <c:v>49</c:v>
                </c:pt>
                <c:pt idx="1">
                  <c:v>40</c:v>
                </c:pt>
                <c:pt idx="2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8E0-49C3-AA0E-EA9C5BE883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6560216"/>
        <c:axId val="476565136"/>
      </c:barChart>
      <c:catAx>
        <c:axId val="476560216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476565136"/>
        <c:crosses val="autoZero"/>
        <c:auto val="1"/>
        <c:lblAlgn val="ctr"/>
        <c:lblOffset val="100"/>
        <c:noMultiLvlLbl val="0"/>
      </c:catAx>
      <c:valAx>
        <c:axId val="476565136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476560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e-I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e-I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F0E8EF3-DB57-4D25-9DF5-457054A572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7B837D8E-B78C-4899-AB49-B8D4ADC3D6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0F6A56E3-4EAA-41F1-92B8-A3C9FCDCC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088FE-8CA3-40B5-B0CA-A206BBCBA406}" type="datetimeFigureOut">
              <a:rPr lang="he-IL" smtClean="0"/>
              <a:t>ח'/ניסן/תשפ"א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0876CBA-D34F-4639-B400-815A0B1C3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54719FBC-098A-44E9-8DF9-0EBB90588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4E698-5D01-4789-B845-D10D6B685F9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79562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C4C5DC2-1D36-4091-8935-A750ECFCA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F7082E62-E3AD-4926-A603-D30FE04B1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604F96D-16EF-4DF8-B5A4-19F352F9D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088FE-8CA3-40B5-B0CA-A206BBCBA406}" type="datetimeFigureOut">
              <a:rPr lang="he-IL" smtClean="0"/>
              <a:t>ח'/ניסן/תשפ"א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6F66A96-276F-4F21-BA0A-5968C1F17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624A11A9-CD32-4497-8731-D5C36B55F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4E698-5D01-4789-B845-D10D6B685F9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00506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9E4D7978-2D93-478D-8E2C-408F7DB50B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02730A40-8345-4612-85E9-08514444AB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36E2707-2C90-4EA4-BC2B-615D42936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088FE-8CA3-40B5-B0CA-A206BBCBA406}" type="datetimeFigureOut">
              <a:rPr lang="he-IL" smtClean="0"/>
              <a:t>ח'/ניסן/תשפ"א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46C8172-F419-4AB4-8752-ED7453ABD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CB0BA11-BDD8-4B9C-BDFE-8C0F6A853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4E698-5D01-4789-B845-D10D6B685F9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59330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659206D-603B-4A62-AF69-D8444EC6C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9B576E3-7D82-4174-8C23-4674242AD5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78A66CB-67FB-4A2F-9DDB-43CCECC76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088FE-8CA3-40B5-B0CA-A206BBCBA406}" type="datetimeFigureOut">
              <a:rPr lang="he-IL" smtClean="0"/>
              <a:t>ח'/ניסן/תשפ"א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20826F5-C437-4124-9191-855C0A458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653F27DF-7BB2-408F-8988-DAD7EA854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4E698-5D01-4789-B845-D10D6B685F9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65665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D1F5AAC-9803-4450-93B6-109F39277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EFBEC0FD-5D44-4134-A384-80C9E95601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3DC4121-E925-4EDD-9432-513D4F498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088FE-8CA3-40B5-B0CA-A206BBCBA406}" type="datetimeFigureOut">
              <a:rPr lang="he-IL" smtClean="0"/>
              <a:t>ח'/ניסן/תשפ"א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7ADCB681-9E59-4023-AD0D-A50996EA8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508C7A7-36A0-4AF2-B8DC-5490F7824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4E698-5D01-4789-B845-D10D6B685F9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56660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69CB6B6-9C92-4964-BF6C-96E48752C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E05E6354-0FC2-47D1-B068-C1A4463DFF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9E2EAA53-0BD8-419B-B159-D024799DC8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7CE4AB25-13E3-4AE8-B77F-29F9B9B4F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088FE-8CA3-40B5-B0CA-A206BBCBA406}" type="datetimeFigureOut">
              <a:rPr lang="he-IL" smtClean="0"/>
              <a:t>ח'/ניסן/תשפ"א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9FC2A565-9B2D-4CAB-92AF-1AE9E890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89642ADB-49B3-43E2-A663-FB6D34DA6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4E698-5D01-4789-B845-D10D6B685F9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80290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A696AA5-8151-4983-B1E9-073729F92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9A09D53B-72E9-4767-8FD6-BCF9897E90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FCCD811A-DB1E-4D77-8213-657B7AAA31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21070B78-03F4-43FE-8298-3AA457F324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F1359635-3E54-46BB-A1CC-AE267A870D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AB4F1B80-E99E-43CC-9EBE-F5FB61898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088FE-8CA3-40B5-B0CA-A206BBCBA406}" type="datetimeFigureOut">
              <a:rPr lang="he-IL" smtClean="0"/>
              <a:t>ח'/ניסן/תשפ"א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D0969D89-40AA-4871-8AA8-DA32C8F9A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6162AEED-18A2-4CC6-A7E0-FA0DBAE98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4E698-5D01-4789-B845-D10D6B685F9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38279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6B80EDF-4E1F-4704-9BC8-22C2B062E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92757618-3E9C-4CB7-B9D4-E7BB5B701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088FE-8CA3-40B5-B0CA-A206BBCBA406}" type="datetimeFigureOut">
              <a:rPr lang="he-IL" smtClean="0"/>
              <a:t>ח'/ניסן/תשפ"א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CBA6EFC7-B0D6-4CCE-BDB8-34BF18067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FC7C257C-1A6C-41DF-A43F-61CBF4153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4E698-5D01-4789-B845-D10D6B685F9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56541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46CDF680-4B1D-4549-B918-2A82E546B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088FE-8CA3-40B5-B0CA-A206BBCBA406}" type="datetimeFigureOut">
              <a:rPr lang="he-IL" smtClean="0"/>
              <a:t>ח'/ניסן/תשפ"א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BEB05657-7AF6-4BB7-9090-A2211C2FE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00CFDB4D-F582-4FF0-AF8F-B53B93134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4E698-5D01-4789-B845-D10D6B685F9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23455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2FC9D8B-8BAB-410F-B7F4-F9C6E0C04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CE9FDBFD-853D-48E5-AA0D-BD8000C26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268479C9-3DF3-478B-ADFD-B8DDD4F902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1F52E89A-C0F4-4C9A-8DD2-0365CBF2D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088FE-8CA3-40B5-B0CA-A206BBCBA406}" type="datetimeFigureOut">
              <a:rPr lang="he-IL" smtClean="0"/>
              <a:t>ח'/ניסן/תשפ"א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1DCCEB83-C33B-43DB-933F-A51C77CC3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280EC7E2-C3B6-441E-88EF-76B807AC0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4E698-5D01-4789-B845-D10D6B685F9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60449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AD14604-39F3-4719-AC8D-E9052BA07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EBB77818-35BF-4029-9604-3D2ED09B21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184D2579-CA57-42BC-A63E-70063D539F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E43C138F-8B71-4FAE-8548-9609470E2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088FE-8CA3-40B5-B0CA-A206BBCBA406}" type="datetimeFigureOut">
              <a:rPr lang="he-IL" smtClean="0"/>
              <a:t>ח'/ניסן/תשפ"א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9E7ABAFF-612E-42FB-AB9E-D4DF378B2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EF26EA35-621D-4723-A4C7-F80A953D3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4E698-5D01-4789-B845-D10D6B685F9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00168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DE64BCEA-B66F-4765-92B7-490E17758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5BEDFF00-B1D7-4123-9A3E-0BFDB0ECB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C62C98D5-F923-4D9B-9CB9-F289615215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088FE-8CA3-40B5-B0CA-A206BBCBA406}" type="datetimeFigureOut">
              <a:rPr lang="he-IL" smtClean="0"/>
              <a:t>ח'/ניסן/תשפ"א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B6B6D5D-52B1-4B97-82F7-D5B7FBBEEB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B7A7BE9-0D1B-4B80-8140-87FC03FC8C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E4E698-5D01-4789-B845-D10D6B685F9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81773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9FEB3793-E4D6-4C42-885A-526105D9B0F8}"/>
              </a:ext>
            </a:extLst>
          </p:cNvPr>
          <p:cNvSpPr txBox="1"/>
          <p:nvPr/>
        </p:nvSpPr>
        <p:spPr>
          <a:xfrm>
            <a:off x="3342610" y="117401"/>
            <a:ext cx="531627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i="1" u="sng" dirty="0" smtClean="0">
                <a:solidFill>
                  <a:schemeClr val="accent5">
                    <a:lumMod val="75000"/>
                  </a:schemeClr>
                </a:solidFill>
              </a:rPr>
              <a:t>הכנסות חברים מעבודה-נתונים </a:t>
            </a:r>
            <a:r>
              <a:rPr lang="he-IL" sz="2400" i="1" u="sng" dirty="0">
                <a:solidFill>
                  <a:schemeClr val="accent5">
                    <a:lumMod val="75000"/>
                  </a:schemeClr>
                </a:solidFill>
              </a:rPr>
              <a:t>כלליים</a:t>
            </a:r>
          </a:p>
        </p:txBody>
      </p:sp>
      <p:graphicFrame>
        <p:nvGraphicFramePr>
          <p:cNvPr id="2" name="טבלה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1787043"/>
              </p:ext>
            </p:extLst>
          </p:nvPr>
        </p:nvGraphicFramePr>
        <p:xfrm>
          <a:off x="294468" y="858982"/>
          <a:ext cx="11771822" cy="4431364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471744">
                  <a:extLst>
                    <a:ext uri="{9D8B030D-6E8A-4147-A177-3AD203B41FA5}">
                      <a16:colId xmlns:a16="http://schemas.microsoft.com/office/drawing/2014/main" val="171018923"/>
                    </a:ext>
                  </a:extLst>
                </a:gridCol>
                <a:gridCol w="1260355">
                  <a:extLst>
                    <a:ext uri="{9D8B030D-6E8A-4147-A177-3AD203B41FA5}">
                      <a16:colId xmlns:a16="http://schemas.microsoft.com/office/drawing/2014/main" val="2976102877"/>
                    </a:ext>
                  </a:extLst>
                </a:gridCol>
                <a:gridCol w="1137408">
                  <a:extLst>
                    <a:ext uri="{9D8B030D-6E8A-4147-A177-3AD203B41FA5}">
                      <a16:colId xmlns:a16="http://schemas.microsoft.com/office/drawing/2014/main" val="1802228509"/>
                    </a:ext>
                  </a:extLst>
                </a:gridCol>
                <a:gridCol w="1304933">
                  <a:extLst>
                    <a:ext uri="{9D8B030D-6E8A-4147-A177-3AD203B41FA5}">
                      <a16:colId xmlns:a16="http://schemas.microsoft.com/office/drawing/2014/main" val="796691082"/>
                    </a:ext>
                  </a:extLst>
                </a:gridCol>
                <a:gridCol w="3597382">
                  <a:extLst>
                    <a:ext uri="{9D8B030D-6E8A-4147-A177-3AD203B41FA5}">
                      <a16:colId xmlns:a16="http://schemas.microsoft.com/office/drawing/2014/main" val="20494726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dirty="0"/>
                        <a:t>הערות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6085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dirty="0"/>
                        <a:t>הכנסה מצרפית מעבודה (נטו)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400" dirty="0" smtClean="0"/>
                        <a:t>73,441,180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400" dirty="0" smtClean="0"/>
                        <a:t>78,502,405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400" dirty="0" smtClean="0"/>
                        <a:t>78,323,228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200" dirty="0"/>
                        <a:t>גידול של </a:t>
                      </a:r>
                      <a:r>
                        <a:rPr lang="he-IL" sz="1200" dirty="0" smtClean="0"/>
                        <a:t>7% </a:t>
                      </a:r>
                      <a:r>
                        <a:rPr lang="he-IL" sz="1200" dirty="0"/>
                        <a:t>בין השנה הראשונה לשינוי לשנה השנייה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7060040"/>
                  </a:ext>
                </a:extLst>
              </a:tr>
              <a:tr h="352124">
                <a:tc>
                  <a:txBody>
                    <a:bodyPr/>
                    <a:lstStyle/>
                    <a:p>
                      <a:pPr rtl="1"/>
                      <a:r>
                        <a:rPr lang="he-IL" sz="1600" dirty="0"/>
                        <a:t>סה"כ אנשים בתחשיב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400" dirty="0"/>
                        <a:t>823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400" dirty="0"/>
                        <a:t>848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400" dirty="0"/>
                        <a:t>852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11929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sz="1600" dirty="0"/>
                        <a:t>מס' אנשים</a:t>
                      </a:r>
                      <a:r>
                        <a:rPr lang="he-IL" sz="1600" baseline="0" dirty="0"/>
                        <a:t> עם הכנסה שנתית גבוהה מ 200 אלף (נטו)</a:t>
                      </a:r>
                      <a:endParaRPr lang="he-I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400" dirty="0" smtClean="0"/>
                        <a:t>22 (3%)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400" dirty="0" smtClean="0"/>
                        <a:t>29 </a:t>
                      </a:r>
                      <a:r>
                        <a:rPr lang="he-IL" sz="1400" dirty="0"/>
                        <a:t>(3%)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400" dirty="0" smtClean="0"/>
                        <a:t>34 </a:t>
                      </a:r>
                      <a:r>
                        <a:rPr lang="he-IL" sz="1400" dirty="0"/>
                        <a:t>(4%)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840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sz="1600" dirty="0"/>
                        <a:t>מס'</a:t>
                      </a:r>
                      <a:r>
                        <a:rPr lang="he-IL" sz="1600" baseline="0" dirty="0"/>
                        <a:t> אנשים עם הכנסה של 100-200 אלף (נטו)</a:t>
                      </a:r>
                      <a:endParaRPr lang="he-I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400" dirty="0" smtClean="0"/>
                        <a:t>247 </a:t>
                      </a:r>
                      <a:r>
                        <a:rPr lang="he-IL" sz="1400" dirty="0"/>
                        <a:t>(30%)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400" dirty="0" smtClean="0"/>
                        <a:t>288 </a:t>
                      </a:r>
                      <a:r>
                        <a:rPr lang="he-IL" sz="1400" dirty="0"/>
                        <a:t>(34%)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400" dirty="0" smtClean="0"/>
                        <a:t>279 </a:t>
                      </a:r>
                      <a:r>
                        <a:rPr lang="he-IL" sz="1400" dirty="0"/>
                        <a:t>(</a:t>
                      </a:r>
                      <a:r>
                        <a:rPr lang="he-IL" sz="1400" dirty="0" smtClean="0"/>
                        <a:t>33%)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7980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sz="1600" dirty="0"/>
                        <a:t>מס' אנשים</a:t>
                      </a:r>
                      <a:r>
                        <a:rPr lang="he-IL" sz="1600" baseline="0" dirty="0"/>
                        <a:t> עם הכנסה של 50-100 אלף (נטו)</a:t>
                      </a:r>
                      <a:endParaRPr lang="he-I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400" dirty="0" smtClean="0"/>
                        <a:t>435 </a:t>
                      </a:r>
                      <a:r>
                        <a:rPr lang="he-IL" sz="1400" dirty="0"/>
                        <a:t>(</a:t>
                      </a:r>
                      <a:r>
                        <a:rPr lang="he-IL" sz="1400" dirty="0" smtClean="0"/>
                        <a:t>53%)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400" dirty="0" smtClean="0"/>
                        <a:t>414 </a:t>
                      </a:r>
                      <a:r>
                        <a:rPr lang="he-IL" sz="1400" dirty="0"/>
                        <a:t>(</a:t>
                      </a:r>
                      <a:r>
                        <a:rPr lang="he-IL" sz="1400" dirty="0" smtClean="0"/>
                        <a:t>49%)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400" dirty="0" smtClean="0"/>
                        <a:t>403 </a:t>
                      </a:r>
                      <a:r>
                        <a:rPr lang="he-IL" sz="1400" dirty="0"/>
                        <a:t>(47%)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9842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sz="1600" dirty="0"/>
                        <a:t>מס'</a:t>
                      </a:r>
                      <a:r>
                        <a:rPr lang="he-IL" sz="1600" baseline="0" dirty="0"/>
                        <a:t> אנשים עם הכנסה של עד 50 אלף (נטו)</a:t>
                      </a:r>
                      <a:endParaRPr lang="he-I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400" dirty="0" smtClean="0"/>
                        <a:t>119 </a:t>
                      </a:r>
                      <a:r>
                        <a:rPr lang="he-IL" sz="1400" dirty="0"/>
                        <a:t>(</a:t>
                      </a:r>
                      <a:r>
                        <a:rPr lang="he-IL" sz="1400" dirty="0" smtClean="0"/>
                        <a:t>14%)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400" dirty="0" smtClean="0"/>
                        <a:t>117 </a:t>
                      </a:r>
                      <a:r>
                        <a:rPr lang="he-IL" sz="1400" dirty="0"/>
                        <a:t>(</a:t>
                      </a:r>
                      <a:r>
                        <a:rPr lang="he-IL" sz="1400" dirty="0" smtClean="0"/>
                        <a:t>14%)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400" dirty="0" smtClean="0"/>
                        <a:t>136 </a:t>
                      </a:r>
                      <a:r>
                        <a:rPr lang="he-IL" sz="1400" dirty="0"/>
                        <a:t>(</a:t>
                      </a:r>
                      <a:r>
                        <a:rPr lang="he-IL" sz="1400" dirty="0" smtClean="0"/>
                        <a:t>16%)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44650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he-I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7708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sz="1600" dirty="0"/>
                        <a:t>הכנסה שנתית ממוצעת</a:t>
                      </a:r>
                      <a:r>
                        <a:rPr lang="he-IL" sz="1600" baseline="0" dirty="0"/>
                        <a:t> לאדם (נטו)</a:t>
                      </a:r>
                      <a:endParaRPr lang="he-I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400" dirty="0" smtClean="0"/>
                        <a:t>89,236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400" dirty="0" smtClean="0"/>
                        <a:t>92,574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400" dirty="0" smtClean="0"/>
                        <a:t>91,929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6858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e-IL" sz="1600" dirty="0"/>
                        <a:t>הכנסה</a:t>
                      </a:r>
                      <a:r>
                        <a:rPr lang="he-IL" sz="1600" baseline="0" dirty="0"/>
                        <a:t> חודשית ממוצעת לאדם (נטו)</a:t>
                      </a:r>
                      <a:endParaRPr lang="he-I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e-IL" sz="1400" dirty="0" smtClean="0"/>
                        <a:t>7,436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e-IL" sz="1400" dirty="0" smtClean="0"/>
                        <a:t>7,714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e-IL" sz="1400" dirty="0" smtClean="0"/>
                        <a:t>7,661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3747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sz="1600" dirty="0"/>
                        <a:t>הכנסה שנתית חציונית לאדם (נטו)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400" dirty="0" smtClean="0"/>
                        <a:t>77,189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400" dirty="0" smtClean="0"/>
                        <a:t>81,615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400" dirty="0" smtClean="0"/>
                        <a:t>79,061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2647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he-IL" sz="1600" dirty="0"/>
                        <a:t>הכנסה חודשית חציונית לאדם (נטו)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400" dirty="0" smtClean="0"/>
                        <a:t>6,432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400" dirty="0" smtClean="0"/>
                        <a:t>6,801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he-IL" sz="1400" dirty="0" smtClean="0"/>
                        <a:t>6,588</a:t>
                      </a:r>
                      <a:endParaRPr lang="he-IL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6010798"/>
                  </a:ext>
                </a:extLst>
              </a:tr>
            </a:tbl>
          </a:graphicData>
        </a:graphic>
      </p:graphicFrame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5A700E95-2205-4024-9DD5-34D9152CFD03}"/>
              </a:ext>
            </a:extLst>
          </p:cNvPr>
          <p:cNvSpPr txBox="1"/>
          <p:nvPr/>
        </p:nvSpPr>
        <p:spPr>
          <a:xfrm>
            <a:off x="294468" y="5495925"/>
            <a:ext cx="11573682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000" dirty="0"/>
              <a:t>כל נתוני ההכנסה במצגת הינם במונחי נטו, לפני מיסוי פנימי ביגור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e-I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000" dirty="0"/>
              <a:t>הכנסות עבודה במצגת כוללות שכר עבודה וחלף עבודה (כולל דמי אבטלה וחל"ת), </a:t>
            </a:r>
            <a:r>
              <a:rPr lang="he-IL" sz="2000" b="1" u="sng" dirty="0"/>
              <a:t>אינן כוללות: </a:t>
            </a:r>
            <a:r>
              <a:rPr lang="he-IL" sz="2000" dirty="0"/>
              <a:t>קצבאות </a:t>
            </a:r>
            <a:r>
              <a:rPr lang="he-IL" sz="2000" dirty="0" err="1"/>
              <a:t>בט"ל</a:t>
            </a:r>
            <a:r>
              <a:rPr lang="he-IL" sz="2000" dirty="0"/>
              <a:t> (זקנה, שארים, דמי לידה וכו')</a:t>
            </a:r>
          </a:p>
        </p:txBody>
      </p:sp>
    </p:spTree>
    <p:extLst>
      <p:ext uri="{BB962C8B-B14F-4D97-AF65-F5344CB8AC3E}">
        <p14:creationId xmlns:p14="http://schemas.microsoft.com/office/powerpoint/2010/main" val="4071871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80CFAF0-9845-4B6C-BE20-4E1733DF3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5575"/>
            <a:ext cx="10515600" cy="1325563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he-IL" sz="3600" i="1" u="sng" dirty="0">
                <a:solidFill>
                  <a:schemeClr val="accent5">
                    <a:lumMod val="75000"/>
                  </a:schemeClr>
                </a:solidFill>
              </a:rPr>
              <a:t>גרף התפלגות הכנסה שנתית ממוצעת (נטו) לפי מס' אנשים</a:t>
            </a:r>
          </a:p>
        </p:txBody>
      </p:sp>
      <p:graphicFrame>
        <p:nvGraphicFramePr>
          <p:cNvPr id="5" name="תרשים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1003895"/>
              </p:ext>
            </p:extLst>
          </p:nvPr>
        </p:nvGraphicFramePr>
        <p:xfrm>
          <a:off x="282845" y="1481138"/>
          <a:ext cx="11852328" cy="4475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06771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טבלה 1">
            <a:extLst>
              <a:ext uri="{FF2B5EF4-FFF2-40B4-BE49-F238E27FC236}">
                <a16:creationId xmlns:a16="http://schemas.microsoft.com/office/drawing/2014/main" id="{DC45BF6F-F851-435F-AA84-9BC563EB6A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9097039"/>
              </p:ext>
            </p:extLst>
          </p:nvPr>
        </p:nvGraphicFramePr>
        <p:xfrm>
          <a:off x="238125" y="965881"/>
          <a:ext cx="11877675" cy="297499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78113">
                  <a:extLst>
                    <a:ext uri="{9D8B030D-6E8A-4147-A177-3AD203B41FA5}">
                      <a16:colId xmlns:a16="http://schemas.microsoft.com/office/drawing/2014/main" val="2231921440"/>
                    </a:ext>
                  </a:extLst>
                </a:gridCol>
                <a:gridCol w="6484612">
                  <a:extLst>
                    <a:ext uri="{9D8B030D-6E8A-4147-A177-3AD203B41FA5}">
                      <a16:colId xmlns:a16="http://schemas.microsoft.com/office/drawing/2014/main" val="3987958211"/>
                    </a:ext>
                  </a:extLst>
                </a:gridCol>
                <a:gridCol w="1771650">
                  <a:extLst>
                    <a:ext uri="{9D8B030D-6E8A-4147-A177-3AD203B41FA5}">
                      <a16:colId xmlns:a16="http://schemas.microsoft.com/office/drawing/2014/main" val="1764850216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4276050635"/>
                    </a:ext>
                  </a:extLst>
                </a:gridCol>
                <a:gridCol w="1743075">
                  <a:extLst>
                    <a:ext uri="{9D8B030D-6E8A-4147-A177-3AD203B41FA5}">
                      <a16:colId xmlns:a16="http://schemas.microsoft.com/office/drawing/2014/main" val="1770395770"/>
                    </a:ext>
                  </a:extLst>
                </a:gridCol>
              </a:tblGrid>
              <a:tr h="722857"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2500" u="none" strike="noStrike">
                          <a:effectLst/>
                        </a:rPr>
                        <a:t> </a:t>
                      </a:r>
                      <a:endParaRPr lang="he-IL" sz="2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66" marR="14266" marT="14266" marB="0" anchor="b"/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2500" u="none" strike="noStrike" dirty="0">
                          <a:effectLst/>
                        </a:rPr>
                        <a:t>טווח גילאים/הכנסה ממוצעת שנתית נטו (מס' האנשים)</a:t>
                      </a:r>
                      <a:endParaRPr lang="he-IL" sz="2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66" marR="14266" marT="14266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500" u="none" strike="noStrike" dirty="0">
                          <a:effectLst/>
                        </a:rPr>
                        <a:t>2018</a:t>
                      </a:r>
                      <a:endParaRPr lang="he-IL" sz="2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66" marR="14266" marT="14266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500" u="none" strike="noStrike" dirty="0">
                          <a:effectLst/>
                        </a:rPr>
                        <a:t>2019</a:t>
                      </a:r>
                      <a:endParaRPr lang="he-IL" sz="2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66" marR="14266" marT="14266" marB="0" anchor="ctr"/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2500" u="none" strike="noStrike" dirty="0">
                          <a:effectLst/>
                        </a:rPr>
                        <a:t>2020</a:t>
                      </a:r>
                      <a:endParaRPr lang="he-IL" sz="2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66" marR="14266" marT="14266" marB="0" anchor="ctr"/>
                </a:tc>
                <a:extLst>
                  <a:ext uri="{0D108BD9-81ED-4DB2-BD59-A6C34878D82A}">
                    <a16:rowId xmlns:a16="http://schemas.microsoft.com/office/drawing/2014/main" val="1744829810"/>
                  </a:ext>
                </a:extLst>
              </a:tr>
              <a:tr h="457434"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2500" u="none" strike="noStrike">
                          <a:effectLst/>
                        </a:rPr>
                        <a:t> </a:t>
                      </a:r>
                      <a:endParaRPr lang="he-IL" sz="2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66" marR="14266" marT="14266" marB="0" anchor="b"/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2000" u="none" strike="noStrike" dirty="0" smtClean="0">
                          <a:effectLst/>
                        </a:rPr>
                        <a:t>67+</a:t>
                      </a:r>
                      <a:endParaRPr lang="he-IL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66" marR="14266" marT="14266" marB="0" anchor="ctr"/>
                </a:tc>
                <a:tc>
                  <a:txBody>
                    <a:bodyPr/>
                    <a:lstStyle/>
                    <a:p>
                      <a:pPr lvl="0" algn="ctr" rtl="1" fontAlgn="b"/>
                      <a:r>
                        <a:rPr lang="he-IL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78,186 (226) </a:t>
                      </a:r>
                      <a:endParaRPr lang="he-IL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66" marR="14266" marT="14266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80,263 (230)</a:t>
                      </a:r>
                      <a:endParaRPr lang="he-IL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66" marR="14266" marT="14266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77,774 (240)</a:t>
                      </a:r>
                      <a:endParaRPr lang="he-IL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66" marR="14266" marT="14266" marB="0" anchor="ctr"/>
                </a:tc>
                <a:extLst>
                  <a:ext uri="{0D108BD9-81ED-4DB2-BD59-A6C34878D82A}">
                    <a16:rowId xmlns:a16="http://schemas.microsoft.com/office/drawing/2014/main" val="4007289171"/>
                  </a:ext>
                </a:extLst>
              </a:tr>
              <a:tr h="470374"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2500" u="none" strike="noStrike">
                          <a:effectLst/>
                        </a:rPr>
                        <a:t> </a:t>
                      </a:r>
                      <a:endParaRPr lang="he-IL" sz="2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66" marR="14266" marT="14266" marB="0" anchor="b"/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2000" u="none" strike="noStrike" dirty="0" smtClean="0">
                          <a:effectLst/>
                        </a:rPr>
                        <a:t>60-67</a:t>
                      </a:r>
                      <a:endParaRPr lang="he-IL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66" marR="14266" marT="14266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102,228 (77)</a:t>
                      </a:r>
                      <a:endParaRPr lang="he-IL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66" marR="14266" marT="14266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103,852 (77)</a:t>
                      </a:r>
                      <a:endParaRPr lang="he-IL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66" marR="14266" marT="14266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106,956 (79)</a:t>
                      </a:r>
                      <a:endParaRPr lang="he-IL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66" marR="14266" marT="14266" marB="0" anchor="ctr"/>
                </a:tc>
                <a:extLst>
                  <a:ext uri="{0D108BD9-81ED-4DB2-BD59-A6C34878D82A}">
                    <a16:rowId xmlns:a16="http://schemas.microsoft.com/office/drawing/2014/main" val="4093283115"/>
                  </a:ext>
                </a:extLst>
              </a:tr>
              <a:tr h="411588"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2500" u="none" strike="noStrike">
                          <a:effectLst/>
                        </a:rPr>
                        <a:t> </a:t>
                      </a:r>
                      <a:endParaRPr lang="he-IL" sz="2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66" marR="14266" marT="14266" marB="0" anchor="b"/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2000" u="none" strike="noStrike" dirty="0">
                          <a:effectLst/>
                        </a:rPr>
                        <a:t>45-60</a:t>
                      </a:r>
                      <a:endParaRPr lang="he-IL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66" marR="14266" marT="14266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111,437 </a:t>
                      </a:r>
                      <a:r>
                        <a:rPr lang="he-I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(177)</a:t>
                      </a:r>
                    </a:p>
                  </a:txBody>
                  <a:tcPr marL="14266" marR="14266" marT="14266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115,431 </a:t>
                      </a:r>
                      <a:r>
                        <a:rPr lang="he-I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(190)</a:t>
                      </a:r>
                    </a:p>
                  </a:txBody>
                  <a:tcPr marL="14266" marR="14266" marT="14266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114,263 </a:t>
                      </a:r>
                      <a:r>
                        <a:rPr lang="he-I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(201)</a:t>
                      </a:r>
                    </a:p>
                  </a:txBody>
                  <a:tcPr marL="14266" marR="14266" marT="14266" marB="0" anchor="ctr"/>
                </a:tc>
                <a:extLst>
                  <a:ext uri="{0D108BD9-81ED-4DB2-BD59-A6C34878D82A}">
                    <a16:rowId xmlns:a16="http://schemas.microsoft.com/office/drawing/2014/main" val="3366940419"/>
                  </a:ext>
                </a:extLst>
              </a:tr>
              <a:tr h="416100"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2500" u="none" strike="noStrike">
                          <a:effectLst/>
                        </a:rPr>
                        <a:t> </a:t>
                      </a:r>
                      <a:endParaRPr lang="he-IL" sz="2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66" marR="14266" marT="14266" marB="0" anchor="b"/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2000" u="none" strike="noStrike" dirty="0">
                          <a:effectLst/>
                        </a:rPr>
                        <a:t>30-45</a:t>
                      </a:r>
                      <a:endParaRPr lang="he-IL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66" marR="14266" marT="14266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88,650 </a:t>
                      </a:r>
                      <a:r>
                        <a:rPr lang="he-I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(294)</a:t>
                      </a:r>
                    </a:p>
                  </a:txBody>
                  <a:tcPr marL="14266" marR="14266" marT="14266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91,977 </a:t>
                      </a:r>
                      <a:r>
                        <a:rPr lang="he-I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(311)</a:t>
                      </a:r>
                    </a:p>
                  </a:txBody>
                  <a:tcPr marL="14266" marR="14266" marT="14266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90,532 </a:t>
                      </a:r>
                      <a:r>
                        <a:rPr lang="he-I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(302)</a:t>
                      </a:r>
                    </a:p>
                  </a:txBody>
                  <a:tcPr marL="14266" marR="14266" marT="14266" marB="0" anchor="ctr"/>
                </a:tc>
                <a:extLst>
                  <a:ext uri="{0D108BD9-81ED-4DB2-BD59-A6C34878D82A}">
                    <a16:rowId xmlns:a16="http://schemas.microsoft.com/office/drawing/2014/main" val="1776161242"/>
                  </a:ext>
                </a:extLst>
              </a:tr>
              <a:tr h="443236"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2500" u="none" strike="noStrike">
                          <a:effectLst/>
                        </a:rPr>
                        <a:t> </a:t>
                      </a:r>
                      <a:endParaRPr lang="he-IL" sz="2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66" marR="14266" marT="14266" marB="0" anchor="b"/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2000" u="none" strike="noStrike" dirty="0">
                          <a:effectLst/>
                        </a:rPr>
                        <a:t>עד 30</a:t>
                      </a:r>
                      <a:endParaRPr lang="he-IL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66" marR="14266" marT="14266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43,103 (49)</a:t>
                      </a:r>
                    </a:p>
                  </a:txBody>
                  <a:tcPr marL="14266" marR="14266" marT="14266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37,711 (40)</a:t>
                      </a:r>
                    </a:p>
                  </a:txBody>
                  <a:tcPr marL="14266" marR="14266" marT="14266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30,013 (30)</a:t>
                      </a:r>
                    </a:p>
                  </a:txBody>
                  <a:tcPr marL="14266" marR="14266" marT="14266" marB="0" anchor="ctr"/>
                </a:tc>
                <a:extLst>
                  <a:ext uri="{0D108BD9-81ED-4DB2-BD59-A6C34878D82A}">
                    <a16:rowId xmlns:a16="http://schemas.microsoft.com/office/drawing/2014/main" val="2587668000"/>
                  </a:ext>
                </a:extLst>
              </a:tr>
            </a:tbl>
          </a:graphicData>
        </a:graphic>
      </p:graphicFrame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2804E6DF-E1C8-42BB-A5FA-2655250CC202}"/>
              </a:ext>
            </a:extLst>
          </p:cNvPr>
          <p:cNvSpPr txBox="1"/>
          <p:nvPr/>
        </p:nvSpPr>
        <p:spPr>
          <a:xfrm>
            <a:off x="1360968" y="43849"/>
            <a:ext cx="998397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i="1" u="sng" dirty="0">
                <a:solidFill>
                  <a:schemeClr val="accent5">
                    <a:lumMod val="75000"/>
                  </a:schemeClr>
                </a:solidFill>
              </a:rPr>
              <a:t>התפלגות לפי גיל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7945F216-1952-4B8D-A208-E20947901E0A}"/>
              </a:ext>
            </a:extLst>
          </p:cNvPr>
          <p:cNvSpPr txBox="1"/>
          <p:nvPr/>
        </p:nvSpPr>
        <p:spPr>
          <a:xfrm>
            <a:off x="238125" y="4200525"/>
            <a:ext cx="11877675" cy="252376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000" dirty="0"/>
              <a:t>טווח הגילאים של עד 30- כולל מספר אנשים מצומצם ומורכב ברובו מסטודנטים בעבודה חלקית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e-I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000" dirty="0"/>
              <a:t>בכל טווחי הגיל (מלבד "עד 30")- גידול בהכנסה ממוצעת נטו בין השנה הראשונה לשינוי לשנייה (ובאופן משמעותי יותר בין 2018 לשנים קודמות שלפני השינוי).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e-I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000" dirty="0"/>
              <a:t>שנת 2020 מושפעת במידה ניכרת מהקורונה, הכנסות מחל"ת נמוכות יותר משכר עבודה רגיל.</a:t>
            </a:r>
          </a:p>
          <a:p>
            <a:endParaRPr lang="he-I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534575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18968DC7-0ADC-41AE-999D-2ED191742B6B}"/>
              </a:ext>
            </a:extLst>
          </p:cNvPr>
          <p:cNvSpPr txBox="1"/>
          <p:nvPr/>
        </p:nvSpPr>
        <p:spPr>
          <a:xfrm>
            <a:off x="2428875" y="0"/>
            <a:ext cx="7524750" cy="5355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he-IL" sz="3200" i="1" u="sng" dirty="0">
                <a:solidFill>
                  <a:schemeClr val="accent5">
                    <a:lumMod val="75000"/>
                  </a:schemeClr>
                </a:solidFill>
              </a:rPr>
              <a:t>גרף התפלגות הכנסות מעבודה (נטו) לפי גיל</a:t>
            </a:r>
          </a:p>
        </p:txBody>
      </p:sp>
      <p:graphicFrame>
        <p:nvGraphicFramePr>
          <p:cNvPr id="10" name="תרשים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0366059"/>
              </p:ext>
            </p:extLst>
          </p:nvPr>
        </p:nvGraphicFramePr>
        <p:xfrm>
          <a:off x="232475" y="763291"/>
          <a:ext cx="11770961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תרשים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5097623"/>
              </p:ext>
            </p:extLst>
          </p:nvPr>
        </p:nvGraphicFramePr>
        <p:xfrm>
          <a:off x="232475" y="3734251"/>
          <a:ext cx="11770961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71628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C32A4F8C-A6EA-4A4F-8302-893E9A47C231}"/>
              </a:ext>
            </a:extLst>
          </p:cNvPr>
          <p:cNvSpPr txBox="1"/>
          <p:nvPr/>
        </p:nvSpPr>
        <p:spPr>
          <a:xfrm>
            <a:off x="1360968" y="43849"/>
            <a:ext cx="998397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i="1" u="sng" dirty="0">
                <a:solidFill>
                  <a:schemeClr val="accent5">
                    <a:lumMod val="75000"/>
                  </a:schemeClr>
                </a:solidFill>
              </a:rPr>
              <a:t>התפלגות לפי מגדר</a:t>
            </a:r>
          </a:p>
        </p:txBody>
      </p:sp>
      <p:graphicFrame>
        <p:nvGraphicFramePr>
          <p:cNvPr id="6" name="טבלה 5">
            <a:extLst>
              <a:ext uri="{FF2B5EF4-FFF2-40B4-BE49-F238E27FC236}">
                <a16:creationId xmlns:a16="http://schemas.microsoft.com/office/drawing/2014/main" id="{DF4740DA-A04E-480F-A150-DD46D3D4FF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7404952"/>
              </p:ext>
            </p:extLst>
          </p:nvPr>
        </p:nvGraphicFramePr>
        <p:xfrm>
          <a:off x="157162" y="842056"/>
          <a:ext cx="11877675" cy="2121039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78113">
                  <a:extLst>
                    <a:ext uri="{9D8B030D-6E8A-4147-A177-3AD203B41FA5}">
                      <a16:colId xmlns:a16="http://schemas.microsoft.com/office/drawing/2014/main" val="2231921440"/>
                    </a:ext>
                  </a:extLst>
                </a:gridCol>
                <a:gridCol w="6222674">
                  <a:extLst>
                    <a:ext uri="{9D8B030D-6E8A-4147-A177-3AD203B41FA5}">
                      <a16:colId xmlns:a16="http://schemas.microsoft.com/office/drawing/2014/main" val="3987958211"/>
                    </a:ext>
                  </a:extLst>
                </a:gridCol>
                <a:gridCol w="1914525">
                  <a:extLst>
                    <a:ext uri="{9D8B030D-6E8A-4147-A177-3AD203B41FA5}">
                      <a16:colId xmlns:a16="http://schemas.microsoft.com/office/drawing/2014/main" val="1764850216"/>
                    </a:ext>
                  </a:extLst>
                </a:gridCol>
                <a:gridCol w="1771650">
                  <a:extLst>
                    <a:ext uri="{9D8B030D-6E8A-4147-A177-3AD203B41FA5}">
                      <a16:colId xmlns:a16="http://schemas.microsoft.com/office/drawing/2014/main" val="4276050635"/>
                    </a:ext>
                  </a:extLst>
                </a:gridCol>
                <a:gridCol w="1890713">
                  <a:extLst>
                    <a:ext uri="{9D8B030D-6E8A-4147-A177-3AD203B41FA5}">
                      <a16:colId xmlns:a16="http://schemas.microsoft.com/office/drawing/2014/main" val="1770395770"/>
                    </a:ext>
                  </a:extLst>
                </a:gridCol>
              </a:tblGrid>
              <a:tr h="722857"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2500" u="none" strike="noStrike">
                          <a:effectLst/>
                        </a:rPr>
                        <a:t> </a:t>
                      </a:r>
                      <a:endParaRPr lang="he-IL" sz="2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66" marR="14266" marT="14266" marB="0" anchor="b"/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2500" u="none" strike="noStrike" dirty="0">
                          <a:effectLst/>
                        </a:rPr>
                        <a:t>מגדר/הכנסה ממוצעת שנתית נטו (מס' האנשים)</a:t>
                      </a:r>
                      <a:endParaRPr lang="he-IL" sz="2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66" marR="14266" marT="14266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500" u="none" strike="noStrike" dirty="0">
                          <a:effectLst/>
                        </a:rPr>
                        <a:t>2018</a:t>
                      </a:r>
                      <a:endParaRPr lang="he-IL" sz="2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66" marR="14266" marT="14266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500" u="none" strike="noStrike" dirty="0">
                          <a:effectLst/>
                        </a:rPr>
                        <a:t>2019</a:t>
                      </a:r>
                      <a:endParaRPr lang="he-IL" sz="2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66" marR="14266" marT="14266" marB="0" anchor="ctr"/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2500" u="none" strike="noStrike" dirty="0">
                          <a:effectLst/>
                        </a:rPr>
                        <a:t>2020</a:t>
                      </a:r>
                      <a:endParaRPr lang="he-IL" sz="2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66" marR="14266" marT="14266" marB="0" anchor="ctr"/>
                </a:tc>
                <a:extLst>
                  <a:ext uri="{0D108BD9-81ED-4DB2-BD59-A6C34878D82A}">
                    <a16:rowId xmlns:a16="http://schemas.microsoft.com/office/drawing/2014/main" val="1744829810"/>
                  </a:ext>
                </a:extLst>
              </a:tr>
              <a:tr h="457434"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2500" u="none" strike="noStrike">
                          <a:effectLst/>
                        </a:rPr>
                        <a:t> </a:t>
                      </a:r>
                      <a:endParaRPr lang="he-IL" sz="2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66" marR="14266" marT="14266" marB="0" anchor="b"/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נשים</a:t>
                      </a:r>
                    </a:p>
                  </a:txBody>
                  <a:tcPr marL="14266" marR="14266" marT="14266" marB="0" anchor="ctr"/>
                </a:tc>
                <a:tc>
                  <a:txBody>
                    <a:bodyPr/>
                    <a:lstStyle/>
                    <a:p>
                      <a:pPr lvl="0" algn="ctr" rtl="1" fontAlgn="b"/>
                      <a:r>
                        <a:rPr lang="he-IL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79,095 </a:t>
                      </a:r>
                      <a:r>
                        <a:rPr lang="he-I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(423) </a:t>
                      </a:r>
                    </a:p>
                  </a:txBody>
                  <a:tcPr marL="14266" marR="14266" marT="14266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84,843 </a:t>
                      </a:r>
                      <a:r>
                        <a:rPr lang="he-I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he-IL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429)</a:t>
                      </a:r>
                      <a:endParaRPr lang="he-IL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66" marR="14266" marT="14266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83,610 </a:t>
                      </a:r>
                      <a:r>
                        <a:rPr lang="he-I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(432)</a:t>
                      </a:r>
                    </a:p>
                  </a:txBody>
                  <a:tcPr marL="14266" marR="14266" marT="14266" marB="0" anchor="ctr"/>
                </a:tc>
                <a:extLst>
                  <a:ext uri="{0D108BD9-81ED-4DB2-BD59-A6C34878D82A}">
                    <a16:rowId xmlns:a16="http://schemas.microsoft.com/office/drawing/2014/main" val="4007289171"/>
                  </a:ext>
                </a:extLst>
              </a:tr>
              <a:tr h="470374"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2500" u="none" strike="noStrike">
                          <a:effectLst/>
                        </a:rPr>
                        <a:t> </a:t>
                      </a:r>
                      <a:endParaRPr lang="he-IL" sz="2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66" marR="14266" marT="14266" marB="0" anchor="b"/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גברים</a:t>
                      </a:r>
                    </a:p>
                  </a:txBody>
                  <a:tcPr marL="14266" marR="14266" marT="14266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99,960 </a:t>
                      </a:r>
                      <a:r>
                        <a:rPr lang="he-I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(400)</a:t>
                      </a:r>
                    </a:p>
                  </a:txBody>
                  <a:tcPr marL="14266" marR="14266" marT="14266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100,489 </a:t>
                      </a:r>
                      <a:r>
                        <a:rPr lang="he-I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he-IL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419)</a:t>
                      </a:r>
                      <a:endParaRPr lang="he-IL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66" marR="14266" marT="14266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100,485 </a:t>
                      </a:r>
                      <a:r>
                        <a:rPr lang="he-I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(420)</a:t>
                      </a:r>
                    </a:p>
                  </a:txBody>
                  <a:tcPr marL="14266" marR="14266" marT="14266" marB="0" anchor="ctr"/>
                </a:tc>
                <a:extLst>
                  <a:ext uri="{0D108BD9-81ED-4DB2-BD59-A6C34878D82A}">
                    <a16:rowId xmlns:a16="http://schemas.microsoft.com/office/drawing/2014/main" val="4093283115"/>
                  </a:ext>
                </a:extLst>
              </a:tr>
              <a:tr h="470374">
                <a:tc>
                  <a:txBody>
                    <a:bodyPr/>
                    <a:lstStyle/>
                    <a:p>
                      <a:pPr algn="l" rtl="0" fontAlgn="b"/>
                      <a:endParaRPr lang="he-IL" sz="2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66" marR="14266" marT="14266" marB="0" anchor="b"/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פערי שכר ממוצע בין גברים לנשים ב- %</a:t>
                      </a:r>
                    </a:p>
                  </a:txBody>
                  <a:tcPr marL="14266" marR="14266" marT="14266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26.4%</a:t>
                      </a:r>
                      <a:endParaRPr lang="he-IL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66" marR="14266" marT="14266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18.4%</a:t>
                      </a:r>
                      <a:endParaRPr lang="he-IL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66" marR="14266" marT="14266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20.2%</a:t>
                      </a:r>
                      <a:endParaRPr lang="he-IL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66" marR="14266" marT="14266" marB="0" anchor="ctr"/>
                </a:tc>
                <a:extLst>
                  <a:ext uri="{0D108BD9-81ED-4DB2-BD59-A6C34878D82A}">
                    <a16:rowId xmlns:a16="http://schemas.microsoft.com/office/drawing/2014/main" val="8960633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9359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28A8DCE5-BADF-4FE1-979B-4E7DC31376E8}"/>
              </a:ext>
            </a:extLst>
          </p:cNvPr>
          <p:cNvSpPr txBox="1"/>
          <p:nvPr/>
        </p:nvSpPr>
        <p:spPr>
          <a:xfrm>
            <a:off x="1360968" y="43849"/>
            <a:ext cx="998397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i="1" u="sng" dirty="0">
                <a:solidFill>
                  <a:schemeClr val="accent5">
                    <a:lumMod val="75000"/>
                  </a:schemeClr>
                </a:solidFill>
              </a:rPr>
              <a:t>התפלגות לפי עובדי </a:t>
            </a:r>
            <a:r>
              <a:rPr lang="he-IL" sz="3600" i="1" u="sng" dirty="0" smtClean="0">
                <a:solidFill>
                  <a:schemeClr val="accent5">
                    <a:lumMod val="75000"/>
                  </a:schemeClr>
                </a:solidFill>
              </a:rPr>
              <a:t>חוץ\פנים\פנסיונרים</a:t>
            </a:r>
            <a:endParaRPr lang="he-IL" sz="3600" i="1" u="sng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5" name="טבלה 4">
            <a:extLst>
              <a:ext uri="{FF2B5EF4-FFF2-40B4-BE49-F238E27FC236}">
                <a16:creationId xmlns:a16="http://schemas.microsoft.com/office/drawing/2014/main" id="{5CDB2666-15D8-4B1C-9FEA-2CEEBB81A6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00351"/>
              </p:ext>
            </p:extLst>
          </p:nvPr>
        </p:nvGraphicFramePr>
        <p:xfrm>
          <a:off x="157162" y="842056"/>
          <a:ext cx="11877675" cy="2174448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78113">
                  <a:extLst>
                    <a:ext uri="{9D8B030D-6E8A-4147-A177-3AD203B41FA5}">
                      <a16:colId xmlns:a16="http://schemas.microsoft.com/office/drawing/2014/main" val="2231921440"/>
                    </a:ext>
                  </a:extLst>
                </a:gridCol>
                <a:gridCol w="6222674">
                  <a:extLst>
                    <a:ext uri="{9D8B030D-6E8A-4147-A177-3AD203B41FA5}">
                      <a16:colId xmlns:a16="http://schemas.microsoft.com/office/drawing/2014/main" val="3987958211"/>
                    </a:ext>
                  </a:extLst>
                </a:gridCol>
                <a:gridCol w="1914525">
                  <a:extLst>
                    <a:ext uri="{9D8B030D-6E8A-4147-A177-3AD203B41FA5}">
                      <a16:colId xmlns:a16="http://schemas.microsoft.com/office/drawing/2014/main" val="1764850216"/>
                    </a:ext>
                  </a:extLst>
                </a:gridCol>
                <a:gridCol w="1771650">
                  <a:extLst>
                    <a:ext uri="{9D8B030D-6E8A-4147-A177-3AD203B41FA5}">
                      <a16:colId xmlns:a16="http://schemas.microsoft.com/office/drawing/2014/main" val="4276050635"/>
                    </a:ext>
                  </a:extLst>
                </a:gridCol>
                <a:gridCol w="1890713">
                  <a:extLst>
                    <a:ext uri="{9D8B030D-6E8A-4147-A177-3AD203B41FA5}">
                      <a16:colId xmlns:a16="http://schemas.microsoft.com/office/drawing/2014/main" val="1770395770"/>
                    </a:ext>
                  </a:extLst>
                </a:gridCol>
              </a:tblGrid>
              <a:tr h="722857"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2500" u="none" strike="noStrike">
                          <a:effectLst/>
                        </a:rPr>
                        <a:t> </a:t>
                      </a:r>
                      <a:endParaRPr lang="he-IL" sz="2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66" marR="14266" marT="14266" marB="0" anchor="b"/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2500" u="none" strike="noStrike" dirty="0">
                          <a:effectLst/>
                        </a:rPr>
                        <a:t>סטטוס/הכנסה ממוצעת שנתית נטו (מס' האנשים)</a:t>
                      </a:r>
                      <a:endParaRPr lang="he-IL" sz="2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66" marR="14266" marT="14266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500" u="none" strike="noStrike" dirty="0">
                          <a:effectLst/>
                        </a:rPr>
                        <a:t>2018</a:t>
                      </a:r>
                      <a:endParaRPr lang="he-IL" sz="2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66" marR="14266" marT="14266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500" u="none" strike="noStrike" dirty="0">
                          <a:effectLst/>
                        </a:rPr>
                        <a:t>2019</a:t>
                      </a:r>
                      <a:endParaRPr lang="he-IL" sz="2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66" marR="14266" marT="14266" marB="0" anchor="ctr"/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2500" u="none" strike="noStrike" dirty="0">
                          <a:effectLst/>
                        </a:rPr>
                        <a:t>2020</a:t>
                      </a:r>
                      <a:endParaRPr lang="he-IL" sz="2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66" marR="14266" marT="14266" marB="0" anchor="ctr"/>
                </a:tc>
                <a:extLst>
                  <a:ext uri="{0D108BD9-81ED-4DB2-BD59-A6C34878D82A}">
                    <a16:rowId xmlns:a16="http://schemas.microsoft.com/office/drawing/2014/main" val="1744829810"/>
                  </a:ext>
                </a:extLst>
              </a:tr>
              <a:tr h="457434"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2500" u="none" strike="noStrike">
                          <a:effectLst/>
                        </a:rPr>
                        <a:t> </a:t>
                      </a:r>
                      <a:endParaRPr lang="he-IL" sz="2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66" marR="14266" marT="14266" marB="0" anchor="b"/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עובדי חוץ</a:t>
                      </a:r>
                    </a:p>
                  </a:txBody>
                  <a:tcPr marL="14266" marR="14266" marT="14266" marB="0" anchor="ctr"/>
                </a:tc>
                <a:tc>
                  <a:txBody>
                    <a:bodyPr/>
                    <a:lstStyle/>
                    <a:p>
                      <a:pPr lvl="0" algn="ctr" rtl="1" fontAlgn="b"/>
                      <a:r>
                        <a:rPr lang="he-IL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105,229 </a:t>
                      </a:r>
                      <a:r>
                        <a:rPr lang="he-I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he-IL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277) </a:t>
                      </a:r>
                      <a:endParaRPr lang="he-IL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66" marR="14266" marT="14266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112,128 (298)</a:t>
                      </a:r>
                      <a:endParaRPr lang="he-IL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66" marR="14266" marT="14266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112,855 </a:t>
                      </a:r>
                      <a:r>
                        <a:rPr lang="he-I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he-IL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317)</a:t>
                      </a:r>
                      <a:endParaRPr lang="he-IL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66" marR="14266" marT="14266" marB="0" anchor="ctr"/>
                </a:tc>
                <a:extLst>
                  <a:ext uri="{0D108BD9-81ED-4DB2-BD59-A6C34878D82A}">
                    <a16:rowId xmlns:a16="http://schemas.microsoft.com/office/drawing/2014/main" val="4007289171"/>
                  </a:ext>
                </a:extLst>
              </a:tr>
              <a:tr h="470374">
                <a:tc>
                  <a:txBody>
                    <a:bodyPr/>
                    <a:lstStyle/>
                    <a:p>
                      <a:pPr algn="l" rtl="0" fontAlgn="b"/>
                      <a:r>
                        <a:rPr lang="he-IL" sz="2500" u="none" strike="noStrike">
                          <a:effectLst/>
                        </a:rPr>
                        <a:t> </a:t>
                      </a:r>
                      <a:endParaRPr lang="he-IL" sz="2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66" marR="14266" marT="14266" marB="0" anchor="b"/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עובדי פנים</a:t>
                      </a:r>
                    </a:p>
                  </a:txBody>
                  <a:tcPr marL="14266" marR="14266" marT="14266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84,020 (323)</a:t>
                      </a:r>
                      <a:endParaRPr lang="he-IL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66" marR="14266" marT="14266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85,026 (322)</a:t>
                      </a:r>
                      <a:endParaRPr lang="he-IL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66" marR="14266" marT="14266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83,434 (305)</a:t>
                      </a:r>
                      <a:endParaRPr lang="he-IL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66" marR="14266" marT="14266" marB="0" anchor="ctr"/>
                </a:tc>
                <a:extLst>
                  <a:ext uri="{0D108BD9-81ED-4DB2-BD59-A6C34878D82A}">
                    <a16:rowId xmlns:a16="http://schemas.microsoft.com/office/drawing/2014/main" val="4093283115"/>
                  </a:ext>
                </a:extLst>
              </a:tr>
              <a:tr h="470374">
                <a:tc>
                  <a:txBody>
                    <a:bodyPr/>
                    <a:lstStyle/>
                    <a:p>
                      <a:pPr algn="l" rtl="0" fontAlgn="b"/>
                      <a:endParaRPr lang="he-IL" sz="2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66" marR="14266" marT="14266" marB="0" anchor="b"/>
                </a:tc>
                <a:tc>
                  <a:txBody>
                    <a:bodyPr/>
                    <a:lstStyle/>
                    <a:p>
                      <a:pPr algn="ctr" rtl="1" fontAlgn="b"/>
                      <a:r>
                        <a:rPr lang="he-IL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פנסיונרים</a:t>
                      </a:r>
                      <a:endParaRPr lang="he-IL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66" marR="14266" marT="14266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76,925 (223)</a:t>
                      </a:r>
                      <a:endParaRPr lang="he-IL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66" marR="14266" marT="14266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77,675 (228)</a:t>
                      </a:r>
                      <a:endParaRPr lang="he-IL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66" marR="14266" marT="14266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he-IL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74,352 (230)</a:t>
                      </a:r>
                      <a:endParaRPr lang="he-IL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266" marR="14266" marT="14266" marB="0" anchor="ctr"/>
                </a:tc>
                <a:extLst>
                  <a:ext uri="{0D108BD9-81ED-4DB2-BD59-A6C34878D82A}">
                    <a16:rowId xmlns:a16="http://schemas.microsoft.com/office/drawing/2014/main" val="896063348"/>
                  </a:ext>
                </a:extLst>
              </a:tr>
            </a:tbl>
          </a:graphicData>
        </a:graphic>
      </p:graphicFrame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493758A2-7665-4503-88F4-647BA5126831}"/>
              </a:ext>
            </a:extLst>
          </p:cNvPr>
          <p:cNvSpPr txBox="1"/>
          <p:nvPr/>
        </p:nvSpPr>
        <p:spPr>
          <a:xfrm>
            <a:off x="157162" y="3571875"/>
            <a:ext cx="11787188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000" dirty="0"/>
              <a:t>גידול בכל שנה במספר עובדי החוץ (גידול משמעותי יותר חל בין 2016-2018)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e-I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000" dirty="0"/>
              <a:t>עובדי פנים- כולל את עובדי ענפי יגור </a:t>
            </a:r>
            <a:r>
              <a:rPr lang="he-IL" sz="2000" dirty="0" smtClean="0"/>
              <a:t>והתאגידים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e-IL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000" dirty="0" smtClean="0"/>
              <a:t>פנסיונרים- כולל מרכיב הכנסה מעבודה נוספת מעבר לקצבת הפנסיה, לא כולל קצבאות </a:t>
            </a:r>
            <a:r>
              <a:rPr lang="he-IL" sz="2000" dirty="0" err="1" smtClean="0"/>
              <a:t>בט"ל</a:t>
            </a:r>
            <a:endParaRPr lang="he-I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e-IL" sz="2000" dirty="0"/>
          </a:p>
        </p:txBody>
      </p:sp>
    </p:spTree>
    <p:extLst>
      <p:ext uri="{BB962C8B-B14F-4D97-AF65-F5344CB8AC3E}">
        <p14:creationId xmlns:p14="http://schemas.microsoft.com/office/powerpoint/2010/main" val="342049717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536</Words>
  <Application>Microsoft Office PowerPoint</Application>
  <PresentationFormat>מסך רחב</PresentationFormat>
  <Paragraphs>134</Paragraphs>
  <Slides>6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ערכת נושא Office</vt:lpstr>
      <vt:lpstr>מצגת של PowerPoint‏</vt:lpstr>
      <vt:lpstr>גרף התפלגות הכנסה שנתית ממוצעת (נטו) לפי מס' אנשים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Ofir Tzirlin</dc:creator>
  <cp:lastModifiedBy>rani tene</cp:lastModifiedBy>
  <cp:revision>37</cp:revision>
  <dcterms:created xsi:type="dcterms:W3CDTF">2021-01-11T06:27:00Z</dcterms:created>
  <dcterms:modified xsi:type="dcterms:W3CDTF">2021-03-21T10:13:40Z</dcterms:modified>
</cp:coreProperties>
</file>