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גיליון1!$D$2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גיליון1!$C$3:$C$7</c:f>
              <c:strCache>
                <c:ptCount val="5"/>
                <c:pt idx="0">
                  <c:v>מס' בתי האב ששילמו למעלה מ 50 אלף בשנה</c:v>
                </c:pt>
                <c:pt idx="1">
                  <c:v>מס' בתי האב ששילמו 20-50 אלף בשנה</c:v>
                </c:pt>
                <c:pt idx="2">
                  <c:v>מס' בתי האב ששילמו 1-20 אלף בשנה</c:v>
                </c:pt>
                <c:pt idx="3">
                  <c:v>מס' בתי האב ששילמו עד אלף בשנה</c:v>
                </c:pt>
                <c:pt idx="4">
                  <c:v>מס' בתי האב שלא שילמו מס איזון</c:v>
                </c:pt>
              </c:strCache>
            </c:strRef>
          </c:cat>
          <c:val>
            <c:numRef>
              <c:f>גיליון1!$D$3:$D$7</c:f>
              <c:numCache>
                <c:formatCode>_ * #,##0_ ;_ * \-#,##0_ ;_ * "-"??_ ;_ @_ </c:formatCode>
                <c:ptCount val="5"/>
                <c:pt idx="0">
                  <c:v>51</c:v>
                </c:pt>
                <c:pt idx="1">
                  <c:v>108</c:v>
                </c:pt>
                <c:pt idx="2">
                  <c:v>162</c:v>
                </c:pt>
                <c:pt idx="3">
                  <c:v>30</c:v>
                </c:pt>
                <c:pt idx="4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A-4194-AEE2-8B2B8365403C}"/>
            </c:ext>
          </c:extLst>
        </c:ser>
        <c:ser>
          <c:idx val="1"/>
          <c:order val="1"/>
          <c:tx>
            <c:strRef>
              <c:f>גיליון1!$E$2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גיליון1!$C$3:$C$7</c:f>
              <c:strCache>
                <c:ptCount val="5"/>
                <c:pt idx="0">
                  <c:v>מס' בתי האב ששילמו למעלה מ 50 אלף בשנה</c:v>
                </c:pt>
                <c:pt idx="1">
                  <c:v>מס' בתי האב ששילמו 20-50 אלף בשנה</c:v>
                </c:pt>
                <c:pt idx="2">
                  <c:v>מס' בתי האב ששילמו 1-20 אלף בשנה</c:v>
                </c:pt>
                <c:pt idx="3">
                  <c:v>מס' בתי האב ששילמו עד אלף בשנה</c:v>
                </c:pt>
                <c:pt idx="4">
                  <c:v>מס' בתי האב שלא שילמו מס איזון</c:v>
                </c:pt>
              </c:strCache>
            </c:strRef>
          </c:cat>
          <c:val>
            <c:numRef>
              <c:f>גיליון1!$E$3:$E$7</c:f>
              <c:numCache>
                <c:formatCode>_ * #,##0_ ;_ * \-#,##0_ ;_ * "-"??_ ;_ @_ </c:formatCode>
                <c:ptCount val="5"/>
                <c:pt idx="0">
                  <c:v>28</c:v>
                </c:pt>
                <c:pt idx="1">
                  <c:v>88</c:v>
                </c:pt>
                <c:pt idx="2">
                  <c:v>165</c:v>
                </c:pt>
                <c:pt idx="3">
                  <c:v>82</c:v>
                </c:pt>
                <c:pt idx="4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2A-4194-AEE2-8B2B8365403C}"/>
            </c:ext>
          </c:extLst>
        </c:ser>
        <c:ser>
          <c:idx val="2"/>
          <c:order val="2"/>
          <c:tx>
            <c:strRef>
              <c:f>גיליון1!$F$2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גיליון1!$C$3:$C$7</c:f>
              <c:strCache>
                <c:ptCount val="5"/>
                <c:pt idx="0">
                  <c:v>מס' בתי האב ששילמו למעלה מ 50 אלף בשנה</c:v>
                </c:pt>
                <c:pt idx="1">
                  <c:v>מס' בתי האב ששילמו 20-50 אלף בשנה</c:v>
                </c:pt>
                <c:pt idx="2">
                  <c:v>מס' בתי האב ששילמו 1-20 אלף בשנה</c:v>
                </c:pt>
                <c:pt idx="3">
                  <c:v>מס' בתי האב ששילמו עד אלף בשנה</c:v>
                </c:pt>
                <c:pt idx="4">
                  <c:v>מס' בתי האב שלא שילמו מס איזון</c:v>
                </c:pt>
              </c:strCache>
            </c:strRef>
          </c:cat>
          <c:val>
            <c:numRef>
              <c:f>גיליון1!$F$3:$F$7</c:f>
              <c:numCache>
                <c:formatCode>_ * #,##0_ ;_ * \-#,##0_ ;_ * "-"??_ ;_ @_ </c:formatCode>
                <c:ptCount val="5"/>
                <c:pt idx="0">
                  <c:v>21</c:v>
                </c:pt>
                <c:pt idx="1">
                  <c:v>80</c:v>
                </c:pt>
                <c:pt idx="2">
                  <c:v>152</c:v>
                </c:pt>
                <c:pt idx="3">
                  <c:v>38</c:v>
                </c:pt>
                <c:pt idx="4">
                  <c:v>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2A-4194-AEE2-8B2B83654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626688"/>
        <c:axId val="173347968"/>
      </c:barChart>
      <c:catAx>
        <c:axId val="7062668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73347968"/>
        <c:crosses val="autoZero"/>
        <c:auto val="1"/>
        <c:lblAlgn val="ctr"/>
        <c:lblOffset val="100"/>
        <c:noMultiLvlLbl val="0"/>
      </c:catAx>
      <c:valAx>
        <c:axId val="173347968"/>
        <c:scaling>
          <c:orientation val="minMax"/>
        </c:scaling>
        <c:delete val="0"/>
        <c:axPos val="r"/>
        <c:majorGridlines>
          <c:spPr>
            <a:ln w="3810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062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0E8EF3-DB57-4D25-9DF5-457054A57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B837D8E-B78C-4899-AB49-B8D4ADC3D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F6A56E3-4EAA-41F1-92B8-A3C9FCDC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0876CBA-D34F-4639-B400-815A0B1C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4719FBC-098A-44E9-8DF9-0EBB9058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56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4C5DC2-1D36-4091-8935-A750ECFC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7082E62-E3AD-4926-A603-D30FE04B1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04F96D-16EF-4DF8-B5A4-19F352F9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6F66A96-276F-4F21-BA0A-5968C1F1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24A11A9-CD32-4497-8731-D5C36B55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50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E4D7978-2D93-478D-8E2C-408F7DB50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2730A40-8345-4612-85E9-08514444A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36E2707-2C90-4EA4-BC2B-615D4293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46C8172-F419-4AB4-8752-ED7453ABD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CB0BA11-BDD8-4B9C-BDFE-8C0F6A853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933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59206D-603B-4A62-AF69-D8444EC6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9B576E3-7D82-4174-8C23-4674242AD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78A66CB-67FB-4A2F-9DDB-43CCECC7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20826F5-C437-4124-9191-855C0A45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53F27DF-7BB2-408F-8988-DAD7EA85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566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1F5AAC-9803-4450-93B6-109F39277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FBEC0FD-5D44-4134-A384-80C9E9560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DC4121-E925-4EDD-9432-513D4F498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DCB681-9E59-4023-AD0D-A50996EA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508C7A7-36A0-4AF2-B8DC-5490F782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66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9CB6B6-9C92-4964-BF6C-96E48752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05E6354-0FC2-47D1-B068-C1A4463DF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E2EAA53-0BD8-419B-B159-D024799DC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CE4AB25-13E3-4AE8-B77F-29F9B9B4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FC2A565-9B2D-4CAB-92AF-1AE9E890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9642ADB-49B3-43E2-A663-FB6D34DA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029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696AA5-8151-4983-B1E9-073729F9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A09D53B-72E9-4767-8FD6-BCF9897E9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CCD811A-DB1E-4D77-8213-657B7AAA3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1070B78-03F4-43FE-8298-3AA457F32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1359635-3E54-46BB-A1CC-AE267A870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B4F1B80-E99E-43CC-9EBE-F5FB6189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0969D89-40AA-4871-8AA8-DA32C8F9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6162AEED-18A2-4CC6-A7E0-FA0DBAE9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27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B80EDF-4E1F-4704-9BC8-22C2B062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2757618-3E9C-4CB7-B9D4-E7BB5B70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BA6EFC7-B0D6-4CCE-BDB8-34BF1806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FC7C257C-1A6C-41DF-A43F-61CBF415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54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46CDF680-4B1D-4549-B918-2A82E546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EB05657-7AF6-4BB7-9090-A2211C2F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0CFDB4D-F582-4FF0-AF8F-B53B9313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34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FC9D8B-8BAB-410F-B7F4-F9C6E0C0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9FDBFD-853D-48E5-AA0D-BD8000C26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68479C9-3DF3-478B-ADFD-B8DDD4F90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F52E89A-C0F4-4C9A-8DD2-0365CBF2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DCCEB83-C33B-43DB-933F-A51C77CC3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80EC7E2-C3B6-441E-88EF-76B807AC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44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AD14604-39F3-4719-AC8D-E9052BA07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EBB77818-35BF-4029-9604-3D2ED09B2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84D2579-CA57-42BC-A63E-70063D539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3C138F-8B71-4FAE-8548-9609470E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E7ABAFF-612E-42FB-AB9E-D4DF378B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F26EA35-621D-4723-A4C7-F80A953D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016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E64BCEA-B66F-4765-92B7-490E1775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BEDFF00-B1D7-4123-9A3E-0BFDB0ECB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62C98D5-F923-4D9B-9CB9-F28961521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88FE-8CA3-40B5-B0CA-A206BBCBA406}" type="datetimeFigureOut">
              <a:rPr lang="he-IL" smtClean="0"/>
              <a:pPr/>
              <a:t>ח'/ניסן/תשפ"א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6B6D5D-52B1-4B97-82F7-D5B7FBBEE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B7A7BE9-0D1B-4B80-8140-87FC03FC8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E698-5D01-4789-B845-D10D6B685F9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77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2AAD77F8-08A0-4010-9D68-6779D38F0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248684"/>
              </p:ext>
            </p:extLst>
          </p:nvPr>
        </p:nvGraphicFramePr>
        <p:xfrm>
          <a:off x="379707" y="834268"/>
          <a:ext cx="11692565" cy="33587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50801">
                  <a:extLst>
                    <a:ext uri="{9D8B030D-6E8A-4147-A177-3AD203B41FA5}">
                      <a16:colId xmlns:a16="http://schemas.microsoft.com/office/drawing/2014/main" val="996915096"/>
                    </a:ext>
                  </a:extLst>
                </a:gridCol>
                <a:gridCol w="1394847">
                  <a:extLst>
                    <a:ext uri="{9D8B030D-6E8A-4147-A177-3AD203B41FA5}">
                      <a16:colId xmlns:a16="http://schemas.microsoft.com/office/drawing/2014/main" val="3003759418"/>
                    </a:ext>
                  </a:extLst>
                </a:gridCol>
                <a:gridCol w="1859797">
                  <a:extLst>
                    <a:ext uri="{9D8B030D-6E8A-4147-A177-3AD203B41FA5}">
                      <a16:colId xmlns:a16="http://schemas.microsoft.com/office/drawing/2014/main" val="1071007735"/>
                    </a:ext>
                  </a:extLst>
                </a:gridCol>
                <a:gridCol w="1813302">
                  <a:extLst>
                    <a:ext uri="{9D8B030D-6E8A-4147-A177-3AD203B41FA5}">
                      <a16:colId xmlns:a16="http://schemas.microsoft.com/office/drawing/2014/main" val="913804868"/>
                    </a:ext>
                  </a:extLst>
                </a:gridCol>
                <a:gridCol w="1673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945"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effectLst/>
                        </a:rPr>
                        <a:t>2018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effectLst/>
                        </a:rPr>
                        <a:t>2019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2020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תקציב 2021</a:t>
                      </a:r>
                      <a:endParaRPr lang="he-IL" sz="18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993" marR="7993" marT="7993" marB="0" anchor="b"/>
                </a:tc>
                <a:extLst>
                  <a:ext uri="{0D108BD9-81ED-4DB2-BD59-A6C34878D82A}">
                    <a16:rowId xmlns:a16="http://schemas.microsoft.com/office/drawing/2014/main" val="334899142"/>
                  </a:ext>
                </a:extLst>
              </a:tr>
              <a:tr h="386238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מספר בתי האב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559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565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563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946489787"/>
                  </a:ext>
                </a:extLst>
              </a:tr>
              <a:tr h="439548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מס איזון </a:t>
                      </a:r>
                      <a:r>
                        <a:rPr lang="he-IL" sz="1800" u="none" strike="noStrike" dirty="0" smtClean="0">
                          <a:effectLst/>
                        </a:rPr>
                        <a:t>ששולם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he-I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אש"ח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8,361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6,512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5,111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4,210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1740153059"/>
                  </a:ext>
                </a:extLst>
              </a:tr>
              <a:tr h="530755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ירידת</a:t>
                      </a:r>
                      <a:r>
                        <a:rPr lang="he-I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תשלומי מס איזון ביחס לשנה הקודמת (ירידת מיסוי כתוצאה מביטול מיסוי קצבאות </a:t>
                      </a:r>
                      <a:r>
                        <a:rPr lang="he-I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בטוח לאומי)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1,849</a:t>
                      </a:r>
                      <a:r>
                        <a:rPr lang="he-I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(750)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1,401 (690)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901 (420)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1997384174"/>
                  </a:ext>
                </a:extLst>
              </a:tr>
              <a:tr h="498806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סה"כ </a:t>
                      </a:r>
                      <a:r>
                        <a:rPr lang="he-IL" sz="1800" u="none" strike="noStrike" dirty="0">
                          <a:effectLst/>
                        </a:rPr>
                        <a:t>בתי האב ששילמו מס איזון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351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363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290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460632979"/>
                  </a:ext>
                </a:extLst>
              </a:tr>
              <a:tr h="498806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בתי אב ששילמו מס איזון</a:t>
                      </a:r>
                      <a:r>
                        <a:rPr lang="he-I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ב- 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63%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64%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52%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806">
                <a:tc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מס קהילה ששולם (</a:t>
                      </a:r>
                      <a:r>
                        <a:rPr lang="he-I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אש"ח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11,410  **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10,500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9,175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8,715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93" marR="7993" marT="7993" marB="0" anchor="ctr"/>
                </a:tc>
                <a:extLst>
                  <a:ext uri="{0D108BD9-81ED-4DB2-BD59-A6C34878D82A}">
                    <a16:rowId xmlns:a16="http://schemas.microsoft.com/office/drawing/2014/main" val="1591910664"/>
                  </a:ext>
                </a:extLst>
              </a:tr>
            </a:tbl>
          </a:graphicData>
        </a:graphic>
      </p:graphicFrame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FEB3793-E4D6-4C42-885A-526105D9B0F8}"/>
              </a:ext>
            </a:extLst>
          </p:cNvPr>
          <p:cNvSpPr txBox="1"/>
          <p:nvPr/>
        </p:nvSpPr>
        <p:spPr>
          <a:xfrm>
            <a:off x="2454876" y="187937"/>
            <a:ext cx="782594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i="1" u="sng" dirty="0">
                <a:solidFill>
                  <a:schemeClr val="accent5">
                    <a:lumMod val="75000"/>
                  </a:schemeClr>
                </a:solidFill>
              </a:rPr>
              <a:t>נתונים </a:t>
            </a:r>
            <a:r>
              <a:rPr lang="he-IL" sz="3600" b="1" i="1" u="sng" dirty="0" smtClean="0">
                <a:solidFill>
                  <a:schemeClr val="accent5">
                    <a:lumMod val="75000"/>
                  </a:schemeClr>
                </a:solidFill>
              </a:rPr>
              <a:t>מס איזון ומס קהילה- באלפי ש"ח</a:t>
            </a:r>
            <a:endParaRPr lang="he-IL" sz="3600" b="1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163766" y="4185423"/>
            <a:ext cx="53944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>
              <a:lnSpc>
                <a:spcPct val="150000"/>
              </a:lnSpc>
            </a:pP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** כולל מס </a:t>
            </a:r>
            <a:r>
              <a:rPr lang="he-IL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מוניציפלי</a:t>
            </a: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 בשנת 2018. אח"כ אוחד למס קהילה.</a:t>
            </a:r>
            <a:endParaRPr lang="he-I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717785" y="4657697"/>
            <a:ext cx="88353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  מס איזון ירד בין 2018 ל- 2021 בכ- 4.1 מ' ₪.</a:t>
            </a:r>
          </a:p>
          <a:p>
            <a:pPr fontAlgn="b"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  מתוך הנ"ל- מס האיזון בגין הורדת המיסוי על קצבאות </a:t>
            </a: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בטוח לאומי </a:t>
            </a: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פנסיונרים כ- 1.86 מיליון ₪.</a:t>
            </a:r>
          </a:p>
          <a:p>
            <a:pPr fontAlgn="b"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he-IL" b="1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סה"כ ירידה בגביית מס איזון כתוצאה משינוי מדרגה תחתונה ומס </a:t>
            </a:r>
            <a:r>
              <a:rPr lang="he-IL" b="1" u="sng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מקסימלי</a:t>
            </a:r>
            <a:r>
              <a:rPr lang="he-IL" b="1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- 2.3 מ' ₪.</a:t>
            </a:r>
            <a:endParaRPr lang="he-IL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6870405" y="6106598"/>
            <a:ext cx="4682692" cy="430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solidFill>
                  <a:srgbClr val="000000"/>
                </a:solidFill>
                <a:latin typeface="Arial" panose="020B0604020202020204" pitchFamily="34" charset="0"/>
              </a:rPr>
              <a:t>  מס קהילה ירד בין 2018 ל- 2021 בכ- 2.7 מ' ₪.</a:t>
            </a:r>
          </a:p>
        </p:txBody>
      </p:sp>
    </p:spTree>
    <p:extLst>
      <p:ext uri="{BB962C8B-B14F-4D97-AF65-F5344CB8AC3E}">
        <p14:creationId xmlns:p14="http://schemas.microsoft.com/office/powerpoint/2010/main" val="407187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DC45BF6F-F851-435F-AA84-9BC563EB6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016177"/>
              </p:ext>
            </p:extLst>
          </p:nvPr>
        </p:nvGraphicFramePr>
        <p:xfrm>
          <a:off x="1688778" y="908731"/>
          <a:ext cx="9844217" cy="29525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87546">
                  <a:extLst>
                    <a:ext uri="{9D8B030D-6E8A-4147-A177-3AD203B41FA5}">
                      <a16:colId xmlns:a16="http://schemas.microsoft.com/office/drawing/2014/main" val="3987958211"/>
                    </a:ext>
                  </a:extLst>
                </a:gridCol>
                <a:gridCol w="1698712">
                  <a:extLst>
                    <a:ext uri="{9D8B030D-6E8A-4147-A177-3AD203B41FA5}">
                      <a16:colId xmlns:a16="http://schemas.microsoft.com/office/drawing/2014/main" val="1764850216"/>
                    </a:ext>
                  </a:extLst>
                </a:gridCol>
                <a:gridCol w="1361491">
                  <a:extLst>
                    <a:ext uri="{9D8B030D-6E8A-4147-A177-3AD203B41FA5}">
                      <a16:colId xmlns:a16="http://schemas.microsoft.com/office/drawing/2014/main" val="4276050635"/>
                    </a:ext>
                  </a:extLst>
                </a:gridCol>
                <a:gridCol w="1396468">
                  <a:extLst>
                    <a:ext uri="{9D8B030D-6E8A-4147-A177-3AD203B41FA5}">
                      <a16:colId xmlns:a16="http://schemas.microsoft.com/office/drawing/2014/main" val="1770395770"/>
                    </a:ext>
                  </a:extLst>
                </a:gridCol>
              </a:tblGrid>
              <a:tr h="64822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500" u="none" strike="noStrike" dirty="0">
                          <a:effectLst/>
                        </a:rPr>
                        <a:t>גובה תשלום מס איזון שנתי- בתי אב 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2018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2019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500" u="none" strike="noStrike" dirty="0" smtClean="0">
                          <a:effectLst/>
                        </a:rPr>
                        <a:t>2020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1744829810"/>
                  </a:ext>
                </a:extLst>
              </a:tr>
              <a:tr h="47940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מס' </a:t>
                      </a:r>
                      <a:r>
                        <a:rPr lang="he-IL" sz="2000" u="none" strike="noStrike" dirty="0" smtClean="0">
                          <a:effectLst/>
                        </a:rPr>
                        <a:t>בתי</a:t>
                      </a:r>
                      <a:r>
                        <a:rPr lang="he-IL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he-IL" sz="2000" u="none" strike="noStrike" dirty="0" smtClean="0">
                          <a:effectLst/>
                        </a:rPr>
                        <a:t>אב </a:t>
                      </a:r>
                      <a:r>
                        <a:rPr lang="he-IL" sz="2000" u="none" strike="noStrike" dirty="0">
                          <a:effectLst/>
                        </a:rPr>
                        <a:t>ששילמו למעלה מ 50 אלף </a:t>
                      </a:r>
                      <a:r>
                        <a:rPr lang="he-IL" sz="2000" u="none" strike="noStrike" dirty="0" smtClean="0">
                          <a:effectLst/>
                        </a:rPr>
                        <a:t>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lvl="0" algn="ctr" rtl="1" fontAlgn="b"/>
                      <a:r>
                        <a:rPr lang="he-IL" sz="1800" u="none" strike="noStrike" dirty="0" smtClean="0">
                          <a:effectLst/>
                        </a:rPr>
                        <a:t>51 (9%)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28 (5%)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21 (4%)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4007289171"/>
                  </a:ext>
                </a:extLst>
              </a:tr>
              <a:tr h="492965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מס' </a:t>
                      </a:r>
                      <a:r>
                        <a:rPr lang="he-IL" sz="2000" u="none" strike="noStrike" dirty="0" smtClean="0">
                          <a:effectLst/>
                        </a:rPr>
                        <a:t>בתי אב </a:t>
                      </a:r>
                      <a:r>
                        <a:rPr lang="he-IL" sz="2000" u="none" strike="noStrike" dirty="0">
                          <a:effectLst/>
                        </a:rPr>
                        <a:t>ששילמו </a:t>
                      </a:r>
                      <a:r>
                        <a:rPr lang="he-IL" sz="2000" u="none" strike="noStrike" dirty="0" smtClean="0">
                          <a:effectLst/>
                        </a:rPr>
                        <a:t>20-50 </a:t>
                      </a:r>
                      <a:r>
                        <a:rPr lang="he-IL" sz="2000" u="none" strike="noStrike" dirty="0">
                          <a:effectLst/>
                        </a:rPr>
                        <a:t>אלף </a:t>
                      </a:r>
                      <a:r>
                        <a:rPr lang="he-IL" sz="2000" u="none" strike="noStrike" dirty="0" smtClean="0">
                          <a:effectLst/>
                        </a:rPr>
                        <a:t>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108</a:t>
                      </a:r>
                      <a:r>
                        <a:rPr lang="he-IL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(19%)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88 (16%)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80 (14%)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4093283115"/>
                  </a:ext>
                </a:extLst>
              </a:tr>
              <a:tr h="43135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מס' </a:t>
                      </a:r>
                      <a:r>
                        <a:rPr lang="he-IL" sz="2000" u="none" strike="noStrike" dirty="0" smtClean="0">
                          <a:effectLst/>
                        </a:rPr>
                        <a:t>בתי אב </a:t>
                      </a:r>
                      <a:r>
                        <a:rPr lang="he-IL" sz="2000" u="none" strike="noStrike" dirty="0">
                          <a:effectLst/>
                        </a:rPr>
                        <a:t>ששילמו </a:t>
                      </a:r>
                      <a:r>
                        <a:rPr lang="he-IL" sz="2000" u="none" strike="noStrike" dirty="0" smtClean="0">
                          <a:effectLst/>
                        </a:rPr>
                        <a:t>1-20 </a:t>
                      </a:r>
                      <a:r>
                        <a:rPr lang="he-IL" sz="2000" u="none" strike="noStrike" dirty="0">
                          <a:effectLst/>
                        </a:rPr>
                        <a:t>אלף </a:t>
                      </a:r>
                      <a:r>
                        <a:rPr lang="he-IL" sz="2000" u="none" strike="noStrike" dirty="0" smtClean="0">
                          <a:effectLst/>
                        </a:rPr>
                        <a:t>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162 (29%)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165 (29%)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152</a:t>
                      </a:r>
                      <a:r>
                        <a:rPr lang="he-IL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(27%)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3366940419"/>
                  </a:ext>
                </a:extLst>
              </a:tr>
              <a:tr h="43608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מס' </a:t>
                      </a:r>
                      <a:r>
                        <a:rPr lang="he-IL" sz="2000" u="none" strike="noStrike" dirty="0" smtClean="0">
                          <a:effectLst/>
                        </a:rPr>
                        <a:t>בתי אב </a:t>
                      </a:r>
                      <a:r>
                        <a:rPr lang="he-IL" sz="2000" u="none" strike="noStrike" dirty="0">
                          <a:effectLst/>
                        </a:rPr>
                        <a:t>ששילמו עד 1 אלף </a:t>
                      </a:r>
                      <a:r>
                        <a:rPr lang="he-IL" sz="2000" u="none" strike="noStrike" dirty="0" smtClean="0">
                          <a:effectLst/>
                        </a:rPr>
                        <a:t>₪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30 (5%)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82 (15%)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38 (7%)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1776161242"/>
                  </a:ext>
                </a:extLst>
              </a:tr>
              <a:tr h="46452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מס' </a:t>
                      </a:r>
                      <a:r>
                        <a:rPr lang="he-IL" sz="2000" u="none" strike="noStrike" dirty="0" smtClean="0">
                          <a:effectLst/>
                        </a:rPr>
                        <a:t>בתי אב </a:t>
                      </a:r>
                      <a:r>
                        <a:rPr lang="he-IL" sz="2000" u="none" strike="noStrike" dirty="0">
                          <a:effectLst/>
                        </a:rPr>
                        <a:t>שלא שילמו מס איזון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208 (37%)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202 (36%)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272 (48%)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2587668000"/>
                  </a:ext>
                </a:extLst>
              </a:tr>
            </a:tbl>
          </a:graphicData>
        </a:graphic>
      </p:graphicFrame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2804E6DF-E1C8-42BB-A5FA-2655250CC202}"/>
              </a:ext>
            </a:extLst>
          </p:cNvPr>
          <p:cNvSpPr txBox="1"/>
          <p:nvPr/>
        </p:nvSpPr>
        <p:spPr>
          <a:xfrm>
            <a:off x="1360968" y="43849"/>
            <a:ext cx="998397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i="1" u="sng" dirty="0">
                <a:solidFill>
                  <a:schemeClr val="accent5">
                    <a:lumMod val="75000"/>
                  </a:schemeClr>
                </a:solidFill>
              </a:rPr>
              <a:t>התפלגות </a:t>
            </a:r>
            <a:r>
              <a:rPr lang="he-IL" sz="3600" b="1" i="1" u="sng" dirty="0" smtClean="0">
                <a:solidFill>
                  <a:schemeClr val="accent5">
                    <a:lumMod val="75000"/>
                  </a:schemeClr>
                </a:solidFill>
              </a:rPr>
              <a:t>בתי אב לפי תשלום מס איזון שנתי</a:t>
            </a:r>
            <a:endParaRPr lang="he-IL" sz="3600" b="1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F06BD52-A10C-4C53-88D6-12DFFD9EF763}"/>
              </a:ext>
            </a:extLst>
          </p:cNvPr>
          <p:cNvSpPr txBox="1"/>
          <p:nvPr/>
        </p:nvSpPr>
        <p:spPr>
          <a:xfrm>
            <a:off x="222422" y="4192480"/>
            <a:ext cx="11475307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/>
            <a:r>
              <a:rPr lang="he-IL" sz="2000" u="sng" dirty="0" smtClean="0"/>
              <a:t>זוג גמלאים</a:t>
            </a:r>
            <a:r>
              <a:rPr lang="he-IL" sz="2000" dirty="0" smtClean="0"/>
              <a:t>-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e-IL" sz="2000" dirty="0" smtClean="0"/>
              <a:t>בשנת 2018 זוג גמלאים </a:t>
            </a:r>
            <a:r>
              <a:rPr lang="he-IL" sz="2000" u="sng" dirty="0" smtClean="0"/>
              <a:t>ללא הכנסות מעבודה</a:t>
            </a:r>
            <a:r>
              <a:rPr lang="he-IL" sz="2000" dirty="0" smtClean="0"/>
              <a:t> שילמו מס שנתי במדרגה של 20-50 אלף ₪ בשנה (27 משפחות).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e-IL" sz="2000" dirty="0" smtClean="0"/>
              <a:t>בשנים 2019/20 ירדו אותם גמלאים מדרגה ל- 1-20 אלף ₪ בשנה (30 משפחות מתוך 165).</a:t>
            </a:r>
            <a:endParaRPr lang="en-US" sz="2000" dirty="0"/>
          </a:p>
          <a:p>
            <a:endParaRPr lang="he-IL" sz="2000" dirty="0" smtClean="0"/>
          </a:p>
          <a:p>
            <a:r>
              <a:rPr lang="he-IL" sz="2000" u="sng" dirty="0" smtClean="0"/>
              <a:t>גמלאי יחיד</a:t>
            </a:r>
            <a:r>
              <a:rPr lang="he-IL" sz="2000" dirty="0" smtClean="0"/>
              <a:t>-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000" dirty="0" smtClean="0"/>
              <a:t>בשנת 2018 גמלאי יחיד </a:t>
            </a:r>
            <a:r>
              <a:rPr lang="he-IL" sz="2000" u="sng" dirty="0" smtClean="0"/>
              <a:t>ללא הכנסות מעבודה</a:t>
            </a:r>
            <a:r>
              <a:rPr lang="he-IL" sz="2000" dirty="0" smtClean="0"/>
              <a:t> שילם מס שנתי במדרגה של 1-20 אלף ₪ (41 משפחות).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000" dirty="0" smtClean="0"/>
              <a:t>בשנת 2019 ירדו מדרגה אחת ל- עד 1 אלף ₪ (45 בתי אב מתוך 82).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000" dirty="0" smtClean="0"/>
              <a:t>בשנת 2020 ירדו מדרגה נוספת (ללא מס איזון כלל 45 מתוך 272).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53457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8968DC7-0ADC-41AE-999D-2ED191742B6B}"/>
              </a:ext>
            </a:extLst>
          </p:cNvPr>
          <p:cNvSpPr txBox="1"/>
          <p:nvPr/>
        </p:nvSpPr>
        <p:spPr>
          <a:xfrm>
            <a:off x="1845276" y="0"/>
            <a:ext cx="8108349" cy="5909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sz="3600" b="1" i="1" u="sng" dirty="0">
                <a:solidFill>
                  <a:schemeClr val="accent5">
                    <a:lumMod val="75000"/>
                  </a:schemeClr>
                </a:solidFill>
              </a:rPr>
              <a:t>גרף התפלגות תשלומי מס איזון לפי שנים</a:t>
            </a:r>
          </a:p>
        </p:txBody>
      </p:sp>
      <p:graphicFrame>
        <p:nvGraphicFramePr>
          <p:cNvPr id="4" name="תרשים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704543"/>
              </p:ext>
            </p:extLst>
          </p:nvPr>
        </p:nvGraphicFramePr>
        <p:xfrm>
          <a:off x="423949" y="864524"/>
          <a:ext cx="11163993" cy="491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9262" y="5969666"/>
            <a:ext cx="10698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הורדת המיסוי על קצבאות ביטוח-לאומי השפיעה מאוד על המיסוי וחלוקתו בין בתי האב ביגור.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/>
              <a:t>בין שנת 2018 ל 2019- ירידה של 10% בגובה המדרגה העליונה של מס האיזון. בשאר השנים- 5%.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162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C0BFA64-69DE-4E8B-BFFA-F7CA9FD34EE5}"/>
              </a:ext>
            </a:extLst>
          </p:cNvPr>
          <p:cNvSpPr txBox="1"/>
          <p:nvPr/>
        </p:nvSpPr>
        <p:spPr>
          <a:xfrm>
            <a:off x="4094205" y="4709265"/>
            <a:ext cx="76518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20 בתי אב מהווים כ 3.5% מסך כל בתי האב </a:t>
            </a:r>
            <a:r>
              <a:rPr lang="he-IL" sz="2400" dirty="0" smtClean="0"/>
              <a:t>בקיבוץ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600885" y="933850"/>
          <a:ext cx="10187460" cy="35381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98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220">
                <a:tc>
                  <a:txBody>
                    <a:bodyPr/>
                    <a:lstStyle/>
                    <a:p>
                      <a:pPr algn="ctr" rtl="1" fontAlgn="b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2018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2019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500" u="none" strike="noStrike" dirty="0" smtClean="0">
                          <a:effectLst/>
                        </a:rPr>
                        <a:t>2020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0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 smtClean="0">
                          <a:effectLst/>
                        </a:rPr>
                        <a:t>סכום מס האיזון (מצרפי) ששילמו 20 בתי </a:t>
                      </a:r>
                      <a:r>
                        <a:rPr lang="he-IL" sz="1600" u="none" strike="noStrike" dirty="0" err="1" smtClean="0">
                          <a:effectLst/>
                        </a:rPr>
                        <a:t>בתי</a:t>
                      </a:r>
                      <a:r>
                        <a:rPr lang="he-IL" sz="1600" u="none" strike="noStrike" dirty="0" smtClean="0">
                          <a:effectLst/>
                        </a:rPr>
                        <a:t> האב עם התשלום הגבוה ביותר (</a:t>
                      </a:r>
                      <a:r>
                        <a:rPr lang="he-IL" sz="1600" u="none" strike="noStrike" dirty="0" err="1" smtClean="0">
                          <a:effectLst/>
                        </a:rPr>
                        <a:t>אש"ח</a:t>
                      </a:r>
                      <a:r>
                        <a:rPr lang="he-IL" sz="1600" u="none" strike="noStrike" dirty="0" smtClean="0">
                          <a:effectLst/>
                        </a:rPr>
                        <a:t>)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    </a:t>
                      </a:r>
                      <a:r>
                        <a:rPr lang="he-IL" sz="1800" u="none" strike="noStrike" dirty="0" smtClean="0">
                          <a:effectLst/>
                        </a:rPr>
                        <a:t>2,143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 </a:t>
                      </a:r>
                      <a:r>
                        <a:rPr lang="he-IL" sz="1800" u="none" strike="noStrike" dirty="0" smtClean="0">
                          <a:effectLst/>
                        </a:rPr>
                        <a:t>1,680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    </a:t>
                      </a:r>
                      <a:r>
                        <a:rPr lang="he-IL" sz="1800" u="none" strike="noStrike" dirty="0" smtClean="0">
                          <a:effectLst/>
                        </a:rPr>
                        <a:t>1,507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6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 smtClean="0">
                          <a:effectLst/>
                        </a:rPr>
                        <a:t>ב- </a:t>
                      </a:r>
                      <a:r>
                        <a:rPr lang="he-IL" sz="1600" u="none" strike="noStrike" dirty="0">
                          <a:effectLst/>
                        </a:rPr>
                        <a:t>% מתוך סה"כ מס האיזון שנגבה באותה שנה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effectLst/>
                        </a:rPr>
                        <a:t>26%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26%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29%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35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סכום מס האיזון המצרפי ששילמו 20% מבתי האב עם התשלום הגבוה ביותר באותה </a:t>
                      </a:r>
                      <a:r>
                        <a:rPr lang="he-IL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שנה</a:t>
                      </a:r>
                      <a:r>
                        <a:rPr lang="he-IL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e-IL" sz="16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אש"ח</a:t>
                      </a:r>
                      <a:r>
                        <a:rPr lang="he-IL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e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he-IL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6,190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4,776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he-IL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4,244 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0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ב % מתוך סה"כ מס האיזון שנגבה באותה שנה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>
                          <a:effectLst/>
                        </a:rPr>
                        <a:t>74%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73%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83%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מספר </a:t>
                      </a:r>
                      <a:r>
                        <a:rPr lang="he-IL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בתי אב </a:t>
                      </a:r>
                      <a:r>
                        <a:rPr lang="he-IL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האחראים </a:t>
                      </a:r>
                      <a:r>
                        <a:rPr lang="he-IL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לתשלום מצרפי של 80% מסך תקבולי מס האיזון באותה שנה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52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ב % מתוך סך בתי האב באותה השנה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23%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24%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>
                          <a:effectLst/>
                        </a:rPr>
                        <a:t>19%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8968DC7-0ADC-41AE-999D-2ED191742B6B}"/>
              </a:ext>
            </a:extLst>
          </p:cNvPr>
          <p:cNvSpPr txBox="1"/>
          <p:nvPr/>
        </p:nvSpPr>
        <p:spPr>
          <a:xfrm>
            <a:off x="2428875" y="115332"/>
            <a:ext cx="6748076" cy="5909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sz="3600" i="1" u="sng" dirty="0" smtClean="0">
                <a:solidFill>
                  <a:schemeClr val="accent5">
                    <a:lumMod val="75000"/>
                  </a:schemeClr>
                </a:solidFill>
              </a:rPr>
              <a:t>ניתוח </a:t>
            </a:r>
            <a:r>
              <a:rPr lang="he-IL" sz="3600" i="1" u="sng" dirty="0">
                <a:solidFill>
                  <a:schemeClr val="accent5">
                    <a:lumMod val="75000"/>
                  </a:schemeClr>
                </a:solidFill>
              </a:rPr>
              <a:t>תשלומי מס איזון לפי </a:t>
            </a:r>
            <a:r>
              <a:rPr lang="he-IL" sz="3600" i="1" u="sng" dirty="0" smtClean="0">
                <a:solidFill>
                  <a:schemeClr val="accent5">
                    <a:lumMod val="75000"/>
                  </a:schemeClr>
                </a:solidFill>
              </a:rPr>
              <a:t>שנים</a:t>
            </a:r>
            <a:endParaRPr lang="he-IL" sz="36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5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894" y="257694"/>
            <a:ext cx="84374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i="1" u="sng" dirty="0" smtClean="0"/>
              <a:t>התפלגות בתי אב לפי מדרגת מס איזון עליונה</a:t>
            </a:r>
            <a:endParaRPr lang="he-IL" sz="3600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246460" y="3912074"/>
            <a:ext cx="988383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בשנת 2018 מדרגה עליונה של מס איזון התחילה מ </a:t>
            </a:r>
            <a:r>
              <a:rPr lang="he-IL" b="1" dirty="0" smtClean="0"/>
              <a:t>3,500 </a:t>
            </a:r>
            <a:r>
              <a:rPr lang="he-IL" b="1" dirty="0"/>
              <a:t>₪ הכנסה מעל </a:t>
            </a:r>
            <a:r>
              <a:rPr lang="he-IL" b="1" dirty="0" err="1" smtClean="0"/>
              <a:t>התק"ה</a:t>
            </a:r>
            <a:r>
              <a:rPr lang="he-IL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 smtClean="0"/>
              <a:t>החל משנת 2019 מדרגת המס העליונה מתחילה מ- 3,250 </a:t>
            </a:r>
            <a:r>
              <a:rPr lang="he-IL" b="1" dirty="0"/>
              <a:t>מעל </a:t>
            </a:r>
            <a:r>
              <a:rPr lang="he-IL" b="1" dirty="0" err="1" smtClean="0"/>
              <a:t>התק"ה</a:t>
            </a:r>
            <a:r>
              <a:rPr lang="he-IL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 smtClean="0"/>
              <a:t>בשנת </a:t>
            </a:r>
            <a:r>
              <a:rPr lang="he-IL" b="1" dirty="0"/>
              <a:t>2020 </a:t>
            </a:r>
            <a:r>
              <a:rPr lang="he-IL" b="1" dirty="0" smtClean="0"/>
              <a:t>חלה ירידה של 52 בתי אב אשר שילמו את המדרגה </a:t>
            </a:r>
            <a:r>
              <a:rPr lang="he-IL" b="1" dirty="0" err="1" smtClean="0"/>
              <a:t>המקסימלית</a:t>
            </a:r>
            <a:r>
              <a:rPr lang="he-IL" b="1" dirty="0" smtClean="0"/>
              <a:t> ביחס לשנת 2019.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 smtClean="0"/>
              <a:t>30 מתוך ה- 52 שירדו הם בתי </a:t>
            </a:r>
            <a:r>
              <a:rPr lang="he-IL" b="1" dirty="0"/>
              <a:t>האב </a:t>
            </a:r>
            <a:r>
              <a:rPr lang="he-IL" b="1" dirty="0" smtClean="0"/>
              <a:t>של פנסיונרים שלא הגיעו למס </a:t>
            </a:r>
            <a:r>
              <a:rPr lang="he-IL" b="1" dirty="0"/>
              <a:t>העליון </a:t>
            </a:r>
            <a:r>
              <a:rPr lang="he-IL" b="1" dirty="0" smtClean="0"/>
              <a:t>בעקבות </a:t>
            </a:r>
            <a:r>
              <a:rPr lang="he-IL" b="1" dirty="0"/>
              <a:t>ירידת המיסוי על </a:t>
            </a:r>
            <a:r>
              <a:rPr lang="he-IL" b="1" dirty="0" smtClean="0"/>
              <a:t>קצבאות </a:t>
            </a:r>
            <a:r>
              <a:rPr lang="he-IL" b="1" dirty="0" err="1" smtClean="0"/>
              <a:t>ב"ל</a:t>
            </a:r>
            <a:r>
              <a:rPr lang="he-IL" b="1" smtClean="0"/>
              <a:t> לגמלאים</a:t>
            </a:r>
            <a:r>
              <a:rPr lang="he-IL" smtClean="0"/>
              <a:t>.</a:t>
            </a:r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925387" y="1090366"/>
          <a:ext cx="10187460" cy="24133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98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220">
                <a:tc>
                  <a:txBody>
                    <a:bodyPr/>
                    <a:lstStyle/>
                    <a:p>
                      <a:pPr algn="ctr" rtl="1" fontAlgn="b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2018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500" u="none" strike="noStrike" dirty="0">
                          <a:effectLst/>
                        </a:rPr>
                        <a:t>2019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500" u="none" strike="noStrike" dirty="0" smtClean="0">
                          <a:effectLst/>
                        </a:rPr>
                        <a:t>2020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66" marR="14266" marT="1426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0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smtClean="0">
                          <a:effectLst/>
                        </a:rPr>
                        <a:t>מס' בתי האב שהגיעו למדרגה העליונה במס האיזון בחישוב שנתי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198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227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175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16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smtClean="0">
                          <a:effectLst/>
                        </a:rPr>
                        <a:t>ב % מתוך כל בתי האב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smtClean="0">
                          <a:effectLst/>
                        </a:rPr>
                        <a:t>35%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40%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31%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0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smtClean="0">
                          <a:effectLst/>
                        </a:rPr>
                        <a:t>סך ההכנסה ממס איזון ממדרגת המס העליונה בלבד (</a:t>
                      </a:r>
                      <a:r>
                        <a:rPr lang="he-IL" sz="1800" u="none" strike="noStrike" dirty="0" err="1" smtClean="0">
                          <a:effectLst/>
                        </a:rPr>
                        <a:t>אש"ח</a:t>
                      </a:r>
                      <a:r>
                        <a:rPr lang="he-IL" sz="1800" u="none" strike="noStrike" dirty="0" smtClean="0">
                          <a:effectLst/>
                        </a:rPr>
                        <a:t>)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    5,945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 4,788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    3,921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52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 smtClean="0">
                          <a:effectLst/>
                        </a:rPr>
                        <a:t>ב % מתוך כלל ההכנסה ממס איזון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smtClean="0">
                          <a:effectLst/>
                        </a:rPr>
                        <a:t>71%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smtClean="0">
                          <a:effectLst/>
                        </a:rPr>
                        <a:t>74%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u="none" strike="noStrike" dirty="0" smtClean="0">
                          <a:effectLst/>
                        </a:rPr>
                        <a:t>77%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3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689</Words>
  <Application>Microsoft Office PowerPoint</Application>
  <PresentationFormat>מסך רחב</PresentationFormat>
  <Paragraphs>128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Ofir Tzirlin</dc:creator>
  <cp:lastModifiedBy>rani tene</cp:lastModifiedBy>
  <cp:revision>71</cp:revision>
  <dcterms:created xsi:type="dcterms:W3CDTF">2021-01-11T06:27:00Z</dcterms:created>
  <dcterms:modified xsi:type="dcterms:W3CDTF">2021-03-21T10:14:51Z</dcterms:modified>
</cp:coreProperties>
</file>