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8" r:id="rId2"/>
    <p:sldId id="257" r:id="rId3"/>
    <p:sldId id="259" r:id="rId4"/>
    <p:sldId id="260" r:id="rId5"/>
    <p:sldId id="268" r:id="rId6"/>
    <p:sldId id="261" r:id="rId7"/>
    <p:sldId id="269" r:id="rId8"/>
    <p:sldId id="270" r:id="rId9"/>
    <p:sldId id="271" r:id="rId10"/>
    <p:sldId id="272" r:id="rId11"/>
    <p:sldId id="263" r:id="rId12"/>
    <p:sldId id="264" r:id="rId13"/>
    <p:sldId id="266" r:id="rId14"/>
    <p:sldId id="267" r:id="rId15"/>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179855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396722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267331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ght grey 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039" y="359983"/>
            <a:ext cx="8283575" cy="875111"/>
          </a:xfrm>
        </p:spPr>
        <p:txBody>
          <a:bodyPr anchor="t">
            <a:spAutoFit/>
          </a:bodyPr>
          <a:lstStyle>
            <a:lvl1pPr algn="r">
              <a:lnSpc>
                <a:spcPct val="90000"/>
              </a:lnSpc>
              <a:defRPr sz="2800" baseline="0"/>
            </a:lvl1pPr>
          </a:lstStyle>
          <a:p>
            <a:r>
              <a:rPr lang="en-US" dirty="0"/>
              <a:t>Click to enter and edit the slide title which can run over two lines if you want</a:t>
            </a:r>
          </a:p>
        </p:txBody>
      </p:sp>
    </p:spTree>
    <p:extLst>
      <p:ext uri="{BB962C8B-B14F-4D97-AF65-F5344CB8AC3E}">
        <p14:creationId xmlns:p14="http://schemas.microsoft.com/office/powerpoint/2010/main" val="154388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369227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367456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2644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128807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182886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143529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241888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AB87D18F-FA7A-4A95-90E9-E921C391B8BD}" type="datetimeFigureOut">
              <a:rPr lang="he-IL" smtClean="0"/>
              <a:t>ט'/סיון/תשפ"א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3A2A604F-7307-42FF-9AF2-2CABF89CD9B7}" type="slidenum">
              <a:rPr lang="he-IL" smtClean="0"/>
              <a:t>‹#›</a:t>
            </a:fld>
            <a:endParaRPr lang="he-IL"/>
          </a:p>
        </p:txBody>
      </p:sp>
    </p:spTree>
    <p:extLst>
      <p:ext uri="{BB962C8B-B14F-4D97-AF65-F5344CB8AC3E}">
        <p14:creationId xmlns:p14="http://schemas.microsoft.com/office/powerpoint/2010/main" val="54642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B87D18F-FA7A-4A95-90E9-E921C391B8BD}" type="datetimeFigureOut">
              <a:rPr lang="he-IL" smtClean="0"/>
              <a:t>ט'/סיון/תשפ"א</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A2A604F-7307-42FF-9AF2-2CABF89CD9B7}" type="slidenum">
              <a:rPr lang="he-IL" smtClean="0"/>
              <a:t>‹#›</a:t>
            </a:fld>
            <a:endParaRPr lang="he-IL"/>
          </a:p>
        </p:txBody>
      </p:sp>
    </p:spTree>
    <p:extLst>
      <p:ext uri="{BB962C8B-B14F-4D97-AF65-F5344CB8AC3E}">
        <p14:creationId xmlns:p14="http://schemas.microsoft.com/office/powerpoint/2010/main" val="127791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קבוצה 24"/>
          <p:cNvGrpSpPr/>
          <p:nvPr/>
        </p:nvGrpSpPr>
        <p:grpSpPr>
          <a:xfrm>
            <a:off x="0" y="90248"/>
            <a:ext cx="9014687" cy="6700609"/>
            <a:chOff x="0" y="134752"/>
            <a:chExt cx="6761015" cy="9678658"/>
          </a:xfrm>
        </p:grpSpPr>
        <p:pic>
          <p:nvPicPr>
            <p:cNvPr id="11" name="תמונה 10"/>
            <p:cNvPicPr>
              <a:picLocks noChangeAspect="1"/>
            </p:cNvPicPr>
            <p:nvPr/>
          </p:nvPicPr>
          <p:blipFill rotWithShape="1">
            <a:blip r:embed="rId2"/>
            <a:srcRect t="-18" r="32866" b="-1"/>
            <a:stretch/>
          </p:blipFill>
          <p:spPr>
            <a:xfrm>
              <a:off x="3172688" y="134754"/>
              <a:ext cx="3588327" cy="9674263"/>
            </a:xfrm>
            <a:prstGeom prst="rect">
              <a:avLst/>
            </a:prstGeom>
          </p:spPr>
        </p:pic>
        <p:sp>
          <p:nvSpPr>
            <p:cNvPr id="12" name="מלבן 11"/>
            <p:cNvSpPr/>
            <p:nvPr/>
          </p:nvSpPr>
          <p:spPr>
            <a:xfrm>
              <a:off x="3657600" y="134753"/>
              <a:ext cx="3103415" cy="9674263"/>
            </a:xfrm>
            <a:prstGeom prst="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3" name="קבוצה 12"/>
            <p:cNvGrpSpPr/>
            <p:nvPr/>
          </p:nvGrpSpPr>
          <p:grpSpPr>
            <a:xfrm>
              <a:off x="0" y="514485"/>
              <a:ext cx="6166793" cy="782765"/>
              <a:chOff x="-89173" y="478145"/>
              <a:chExt cx="6166793" cy="782765"/>
            </a:xfrm>
          </p:grpSpPr>
          <p:sp>
            <p:nvSpPr>
              <p:cNvPr id="6" name="מלבן 5"/>
              <p:cNvSpPr/>
              <p:nvPr/>
            </p:nvSpPr>
            <p:spPr>
              <a:xfrm flipH="1">
                <a:off x="-89173" y="644892"/>
                <a:ext cx="6166793" cy="616017"/>
              </a:xfrm>
              <a:prstGeom prst="rect">
                <a:avLst/>
              </a:prstGeom>
              <a:gradFill flip="none" rotWithShape="1">
                <a:gsLst>
                  <a:gs pos="0">
                    <a:srgbClr val="1966B0"/>
                  </a:gs>
                  <a:gs pos="54000">
                    <a:srgbClr val="E7CF98">
                      <a:shade val="67500"/>
                      <a:satMod val="115000"/>
                    </a:srgbClr>
                  </a:gs>
                  <a:gs pos="100000">
                    <a:srgbClr val="E7CF98">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42"/>
              </a:p>
            </p:txBody>
          </p:sp>
          <p:sp>
            <p:nvSpPr>
              <p:cNvPr id="7" name="Google Shape;220;p32"/>
              <p:cNvSpPr txBox="1">
                <a:spLocks/>
              </p:cNvSpPr>
              <p:nvPr/>
            </p:nvSpPr>
            <p:spPr>
              <a:xfrm>
                <a:off x="1245242" y="478145"/>
                <a:ext cx="3602608" cy="782765"/>
              </a:xfrm>
              <a:prstGeom prst="rect">
                <a:avLst/>
              </a:prstGeom>
              <a:noFill/>
              <a:ln>
                <a:noFill/>
              </a:ln>
            </p:spPr>
            <p:txBody>
              <a:bodyPr spcFirstLastPara="1" wrap="square" lIns="99044" tIns="99044" rIns="99044" bIns="99044"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lt2"/>
                  </a:buClr>
                  <a:buSzPts val="1800"/>
                  <a:buFont typeface="Lato Light"/>
                  <a:buChar char="×"/>
                  <a:defRPr sz="1800" b="0" i="0" u="none" strike="noStrike" cap="none">
                    <a:solidFill>
                      <a:schemeClr val="dk2"/>
                    </a:solidFill>
                    <a:latin typeface="Lato Light"/>
                    <a:ea typeface="Lato Light"/>
                    <a:cs typeface="Lato Light"/>
                    <a:sym typeface="Lato Light"/>
                  </a:defRPr>
                </a:lvl1pPr>
                <a:lvl2pPr marL="914400" marR="0" lvl="1" indent="-342900" algn="l" rtl="0">
                  <a:lnSpc>
                    <a:spcPct val="100000"/>
                  </a:lnSpc>
                  <a:spcBef>
                    <a:spcPts val="0"/>
                  </a:spcBef>
                  <a:spcAft>
                    <a:spcPts val="0"/>
                  </a:spcAft>
                  <a:buClr>
                    <a:schemeClr val="lt2"/>
                  </a:buClr>
                  <a:buSzPts val="1800"/>
                  <a:buFont typeface="Lato Light"/>
                  <a:buChar char="×"/>
                  <a:defRPr sz="1800" b="0" i="0" u="none" strike="noStrike" cap="none">
                    <a:solidFill>
                      <a:schemeClr val="dk2"/>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chemeClr val="lt2"/>
                  </a:buClr>
                  <a:buSzPts val="1800"/>
                  <a:buFont typeface="Lato Light"/>
                  <a:buChar char="×"/>
                  <a:defRPr sz="1800" b="0" i="0" u="none" strike="noStrike" cap="none">
                    <a:solidFill>
                      <a:schemeClr val="dk2"/>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chemeClr val="dk2"/>
                  </a:buClr>
                  <a:buSzPts val="1800"/>
                  <a:buFont typeface="Lato Light"/>
                  <a:buChar char="■"/>
                  <a:defRPr sz="1800" b="0" i="0" u="none" strike="noStrike" cap="none">
                    <a:solidFill>
                      <a:schemeClr val="dk2"/>
                    </a:solidFill>
                    <a:latin typeface="Lato Light"/>
                    <a:ea typeface="Lato Light"/>
                    <a:cs typeface="Lato Light"/>
                    <a:sym typeface="Lato Light"/>
                  </a:defRPr>
                </a:lvl9pPr>
              </a:lstStyle>
              <a:p>
                <a:pPr marL="0" indent="0" algn="r" rtl="1">
                  <a:spcBef>
                    <a:spcPts val="650"/>
                  </a:spcBef>
                  <a:buNone/>
                </a:pPr>
                <a:r>
                  <a:rPr lang="he-IL" sz="3600" b="1" dirty="0">
                    <a:solidFill>
                      <a:schemeClr val="bg1"/>
                    </a:solidFill>
                    <a:effectLst>
                      <a:outerShdw blurRad="38100" dist="38100" dir="2700000" algn="tl">
                        <a:srgbClr val="000000">
                          <a:alpha val="43137"/>
                        </a:srgbClr>
                      </a:outerShdw>
                    </a:effectLst>
                    <a:latin typeface="Alef" panose="00000500000000000000" pitchFamily="2" charset="-79"/>
                    <a:cs typeface="Alef" panose="00000500000000000000" pitchFamily="2" charset="-79"/>
                    <a:sym typeface="Lato Hairline"/>
                  </a:rPr>
                  <a:t>ישיבת הנהלות קיבוץ יגור</a:t>
                </a:r>
                <a:endParaRPr lang="en-US" sz="3600" b="1" dirty="0">
                  <a:solidFill>
                    <a:schemeClr val="bg1"/>
                  </a:solidFill>
                  <a:effectLst>
                    <a:outerShdw blurRad="38100" dist="38100" dir="2700000" algn="tl">
                      <a:srgbClr val="000000">
                        <a:alpha val="43137"/>
                      </a:srgbClr>
                    </a:outerShdw>
                  </a:effectLst>
                  <a:latin typeface="Alef" panose="00000500000000000000" pitchFamily="2" charset="-79"/>
                  <a:cs typeface="Alef" panose="00000500000000000000" pitchFamily="2" charset="-79"/>
                </a:endParaRPr>
              </a:p>
            </p:txBody>
          </p:sp>
        </p:grpSp>
        <p:sp>
          <p:nvSpPr>
            <p:cNvPr id="14" name="מלבן 13"/>
            <p:cNvSpPr/>
            <p:nvPr/>
          </p:nvSpPr>
          <p:spPr>
            <a:xfrm>
              <a:off x="86627" y="134752"/>
              <a:ext cx="6674388" cy="9674264"/>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6" name="מחבר ישר 15"/>
            <p:cNvCxnSpPr/>
            <p:nvPr/>
          </p:nvCxnSpPr>
          <p:spPr>
            <a:xfrm>
              <a:off x="86627" y="681231"/>
              <a:ext cx="0" cy="612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Line 10"/>
            <p:cNvSpPr>
              <a:spLocks noChangeShapeType="1"/>
            </p:cNvSpPr>
            <p:nvPr/>
          </p:nvSpPr>
          <p:spPr bwMode="auto">
            <a:xfrm>
              <a:off x="393700" y="9373235"/>
              <a:ext cx="6013450" cy="28591"/>
            </a:xfrm>
            <a:prstGeom prst="line">
              <a:avLst/>
            </a:prstGeom>
            <a:noFill/>
            <a:ln w="19050">
              <a:solidFill>
                <a:schemeClr val="accent1">
                  <a:lumMod val="60000"/>
                  <a:lumOff val="40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Rectangle 12"/>
            <p:cNvSpPr>
              <a:spLocks noChangeArrowheads="1"/>
            </p:cNvSpPr>
            <p:nvPr/>
          </p:nvSpPr>
          <p:spPr bwMode="auto">
            <a:xfrm>
              <a:off x="86626" y="9368843"/>
              <a:ext cx="6674389" cy="44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1pPr>
              <a:lvl2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2pPr>
              <a:lvl3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3pPr>
              <a:lvl4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4pPr>
              <a:lvl5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5pPr>
              <a:lvl6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6pPr>
              <a:lvl7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7pPr>
              <a:lvl8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8pPr>
              <a:lvl9pPr algn="l" rtl="0" eaLnBrk="0" fontAlgn="base" hangingPunct="0">
                <a:spcBef>
                  <a:spcPct val="0"/>
                </a:spcBef>
                <a:spcAft>
                  <a:spcPct val="0"/>
                </a:spcAft>
                <a:tabLst>
                  <a:tab pos="2636838" algn="ctr"/>
                  <a:tab pos="5273675" algn="r"/>
                </a:tabLst>
                <a:defRPr>
                  <a:solidFill>
                    <a:schemeClr val="tx1"/>
                  </a:solidFill>
                  <a:latin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tab pos="2636838" algn="ctr"/>
                  <a:tab pos="5273675" algn="r"/>
                </a:tabLst>
              </a:pPr>
              <a:r>
                <a:rPr kumimoji="0" lang="he-IL" altLang="he-IL" sz="1400" b="0" i="0" u="none" strike="noStrike" cap="none" normalizeH="0" baseline="0" dirty="0">
                  <a:ln>
                    <a:noFill/>
                  </a:ln>
                  <a:solidFill>
                    <a:schemeClr val="accent5">
                      <a:lumMod val="60000"/>
                      <a:lumOff val="40000"/>
                    </a:schemeClr>
                  </a:solidFill>
                  <a:effectLst/>
                  <a:ea typeface="Times New Roman" panose="02020603050405020304" pitchFamily="18" charset="0"/>
                  <a:cs typeface="Arial" panose="020B0604020202020204" pitchFamily="34" charset="0"/>
                </a:rPr>
                <a:t>הילה -</a:t>
              </a:r>
              <a:r>
                <a:rPr kumimoji="0" lang="he-IL" altLang="he-IL" sz="1400" b="0" i="0" u="none" strike="noStrike" cap="none" normalizeH="0" dirty="0">
                  <a:ln>
                    <a:noFill/>
                  </a:ln>
                  <a:solidFill>
                    <a:schemeClr val="accent5">
                      <a:lumMod val="60000"/>
                      <a:lumOff val="40000"/>
                    </a:schemeClr>
                  </a:solidFill>
                  <a:effectLst/>
                  <a:ea typeface="Times New Roman" panose="02020603050405020304" pitchFamily="18" charset="0"/>
                  <a:cs typeface="Arial" panose="020B0604020202020204" pitchFamily="34" charset="0"/>
                </a:rPr>
                <a:t> </a:t>
              </a:r>
              <a:r>
                <a:rPr kumimoji="0" lang="he-IL" altLang="he-IL" sz="1400" b="0" i="0" u="none" strike="noStrike" cap="none" normalizeH="0" baseline="0" dirty="0">
                  <a:ln>
                    <a:noFill/>
                  </a:ln>
                  <a:solidFill>
                    <a:schemeClr val="accent5">
                      <a:lumMod val="60000"/>
                      <a:lumOff val="40000"/>
                    </a:schemeClr>
                  </a:solidFill>
                  <a:effectLst/>
                  <a:ea typeface="Times New Roman" panose="02020603050405020304" pitchFamily="18" charset="0"/>
                  <a:cs typeface="Arial" panose="020B0604020202020204" pitchFamily="34" charset="0"/>
                </a:rPr>
                <a:t>2495300                  טל: 050-3721893                    </a:t>
              </a:r>
              <a:r>
                <a:rPr kumimoji="0" lang="en-US" altLang="he-IL" sz="1400" b="0" i="0" u="none" strike="noStrike" cap="none" normalizeH="0" baseline="0" dirty="0">
                  <a:ln>
                    <a:noFill/>
                  </a:ln>
                  <a:solidFill>
                    <a:schemeClr val="accent5">
                      <a:lumMod val="60000"/>
                      <a:lumOff val="40000"/>
                    </a:schemeClr>
                  </a:solidFill>
                  <a:effectLst/>
                  <a:ea typeface="Times New Roman" panose="02020603050405020304" pitchFamily="18" charset="0"/>
                  <a:cs typeface="Arial" panose="020B0604020202020204" pitchFamily="34" charset="0"/>
                </a:rPr>
                <a:t>liebman@zahav.net.il</a:t>
              </a:r>
              <a:endParaRPr kumimoji="0" lang="en-US" altLang="he-IL" sz="500" b="0" i="0" u="none" strike="noStrike" cap="none" normalizeH="0" baseline="0" dirty="0">
                <a:ln>
                  <a:noFill/>
                </a:ln>
                <a:solidFill>
                  <a:schemeClr val="accent5">
                    <a:lumMod val="60000"/>
                    <a:lumOff val="40000"/>
                  </a:schemeClr>
                </a:solidFill>
                <a:effectLst/>
              </a:endParaRPr>
            </a:p>
          </p:txBody>
        </p:sp>
      </p:grpSp>
      <p:sp>
        <p:nvSpPr>
          <p:cNvPr id="26" name="מלבן 25"/>
          <p:cNvSpPr/>
          <p:nvPr/>
        </p:nvSpPr>
        <p:spPr>
          <a:xfrm>
            <a:off x="333677" y="1033678"/>
            <a:ext cx="8385451" cy="1166153"/>
          </a:xfrm>
          <a:prstGeom prst="rect">
            <a:avLst/>
          </a:prstGeom>
        </p:spPr>
        <p:txBody>
          <a:bodyPr wrap="square">
            <a:spAutoFit/>
          </a:bodyPr>
          <a:lstStyle/>
          <a:p>
            <a:pPr algn="ctr">
              <a:lnSpc>
                <a:spcPct val="150000"/>
              </a:lnSpc>
            </a:pPr>
            <a:endParaRPr lang="he-IL" sz="1200" u="sng" strike="noStrike" dirty="0">
              <a:solidFill>
                <a:srgbClr val="001B50"/>
              </a:solidFill>
              <a:latin typeface="Times New Roman" panose="02020603050405020304" pitchFamily="18" charset="0"/>
              <a:ea typeface="Times New Roman" panose="02020603050405020304" pitchFamily="18" charset="0"/>
            </a:endParaRPr>
          </a:p>
          <a:p>
            <a:pPr>
              <a:lnSpc>
                <a:spcPct val="150000"/>
              </a:lnSpc>
            </a:pPr>
            <a:r>
              <a:rPr lang="he-IL" sz="1200" u="none" strike="noStrike" dirty="0">
                <a:solidFill>
                  <a:srgbClr val="001B50"/>
                </a:solidFill>
                <a:effectLst/>
                <a:latin typeface="Times New Roman" panose="02020603050405020304" pitchFamily="18" charset="0"/>
                <a:ea typeface="Times New Roman" panose="02020603050405020304" pitchFamily="18" charset="0"/>
              </a:rPr>
              <a:t> </a:t>
            </a:r>
            <a:endParaRPr lang="he-IL" sz="1200" dirty="0">
              <a:solidFill>
                <a:srgbClr val="001B50"/>
              </a:solidFill>
              <a:latin typeface="Times New Roman" panose="02020603050405020304" pitchFamily="18" charset="0"/>
              <a:ea typeface="Times New Roman" panose="02020603050405020304" pitchFamily="18" charset="0"/>
            </a:endParaRPr>
          </a:p>
          <a:p>
            <a:pPr>
              <a:lnSpc>
                <a:spcPct val="150000"/>
              </a:lnSpc>
            </a:pPr>
            <a:endParaRPr lang="he-IL" sz="1200" dirty="0">
              <a:solidFill>
                <a:srgbClr val="001B50"/>
              </a:solidFill>
              <a:latin typeface="Times New Roman" panose="02020603050405020304" pitchFamily="18" charset="0"/>
              <a:ea typeface="Times New Roman" panose="02020603050405020304" pitchFamily="18" charset="0"/>
            </a:endParaRPr>
          </a:p>
          <a:p>
            <a:pPr>
              <a:lnSpc>
                <a:spcPct val="150000"/>
              </a:lnSpc>
            </a:pPr>
            <a:endParaRPr lang="he-IL" sz="1200" u="none" strike="noStrike" dirty="0">
              <a:solidFill>
                <a:srgbClr val="001B50"/>
              </a:solidFill>
              <a:effectLst/>
              <a:latin typeface="Times New Roman" panose="02020603050405020304" pitchFamily="18" charset="0"/>
              <a:ea typeface="Times New Roman" panose="02020603050405020304" pitchFamily="18" charset="0"/>
            </a:endParaRPr>
          </a:p>
        </p:txBody>
      </p:sp>
      <p:sp>
        <p:nvSpPr>
          <p:cNvPr id="2" name="מלבן 1"/>
          <p:cNvSpPr/>
          <p:nvPr/>
        </p:nvSpPr>
        <p:spPr>
          <a:xfrm>
            <a:off x="1237345" y="1832442"/>
            <a:ext cx="6985047" cy="3651256"/>
          </a:xfrm>
          <a:prstGeom prst="rect">
            <a:avLst/>
          </a:prstGeom>
        </p:spPr>
        <p:txBody>
          <a:bodyPr wrap="square">
            <a:spAutoFit/>
          </a:bodyPr>
          <a:lstStyle/>
          <a:p>
            <a:pPr algn="ctr">
              <a:lnSpc>
                <a:spcPts val="3000"/>
              </a:lnSpc>
            </a:pPr>
            <a:r>
              <a:rPr lang="he-IL" sz="3600" b="1" spc="-150" dirty="0">
                <a:solidFill>
                  <a:schemeClr val="tx1">
                    <a:lumMod val="75000"/>
                    <a:lumOff val="25000"/>
                  </a:schemeClr>
                </a:solidFill>
                <a:latin typeface="Arial" charset="0"/>
                <a:ea typeface="Arial" charset="0"/>
                <a:cs typeface="Arial" charset="0"/>
              </a:rPr>
              <a:t>גיבוש עקרונות מנחים למיצוי עסקת</a:t>
            </a:r>
          </a:p>
          <a:p>
            <a:pPr algn="ctr">
              <a:lnSpc>
                <a:spcPts val="3000"/>
              </a:lnSpc>
            </a:pP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r>
              <a:rPr lang="he-IL" sz="3600" b="1" spc="-150" dirty="0">
                <a:solidFill>
                  <a:schemeClr val="tx1">
                    <a:lumMod val="75000"/>
                    <a:lumOff val="25000"/>
                  </a:schemeClr>
                </a:solidFill>
                <a:latin typeface="Arial" charset="0"/>
                <a:ea typeface="Arial" charset="0"/>
                <a:cs typeface="Arial" charset="0"/>
              </a:rPr>
              <a:t> מקרקעין  בין</a:t>
            </a:r>
          </a:p>
          <a:p>
            <a:pPr algn="ctr">
              <a:lnSpc>
                <a:spcPts val="3000"/>
              </a:lnSpc>
            </a:pP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r>
              <a:rPr lang="he-IL" sz="3600" b="1" spc="-150" dirty="0">
                <a:solidFill>
                  <a:schemeClr val="tx1">
                    <a:lumMod val="75000"/>
                    <a:lumOff val="25000"/>
                  </a:schemeClr>
                </a:solidFill>
                <a:latin typeface="Arial" charset="0"/>
                <a:ea typeface="Arial" charset="0"/>
                <a:cs typeface="Arial" charset="0"/>
              </a:rPr>
              <a:t> יגור לבין הום-סנטר לבנית </a:t>
            </a:r>
            <a:r>
              <a:rPr lang="he-IL" sz="3600" b="1" spc="-150" dirty="0" err="1">
                <a:solidFill>
                  <a:schemeClr val="tx1">
                    <a:lumMod val="75000"/>
                    <a:lumOff val="25000"/>
                  </a:schemeClr>
                </a:solidFill>
                <a:latin typeface="Arial" charset="0"/>
                <a:ea typeface="Arial" charset="0"/>
                <a:cs typeface="Arial" charset="0"/>
              </a:rPr>
              <a:t>מרלוג</a:t>
            </a: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endParaRPr lang="he-IL" sz="3600" b="1" spc="-150" dirty="0">
              <a:solidFill>
                <a:schemeClr val="tx1">
                  <a:lumMod val="75000"/>
                  <a:lumOff val="25000"/>
                </a:schemeClr>
              </a:solidFill>
              <a:latin typeface="Arial" charset="0"/>
              <a:ea typeface="Arial" charset="0"/>
              <a:cs typeface="Arial" charset="0"/>
            </a:endParaRPr>
          </a:p>
          <a:p>
            <a:pPr algn="ctr">
              <a:lnSpc>
                <a:spcPts val="3000"/>
              </a:lnSpc>
            </a:pPr>
            <a:r>
              <a:rPr lang="he-IL" sz="6600" b="1" spc="-150" dirty="0">
                <a:solidFill>
                  <a:srgbClr val="FF0000"/>
                </a:solidFill>
                <a:latin typeface="Arial" charset="0"/>
                <a:ea typeface="Arial" charset="0"/>
                <a:cs typeface="Arial" charset="0"/>
              </a:rPr>
              <a:t>שיתוף ציבור</a:t>
            </a:r>
            <a:endParaRPr lang="en-US" sz="6600" b="1" spc="-15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467105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795" y="279418"/>
            <a:ext cx="7633462" cy="5721332"/>
          </a:xfrm>
          <a:prstGeom prst="rect">
            <a:avLst/>
          </a:prstGeom>
        </p:spPr>
      </p:pic>
    </p:spTree>
    <p:extLst>
      <p:ext uri="{BB962C8B-B14F-4D97-AF65-F5344CB8AC3E}">
        <p14:creationId xmlns:p14="http://schemas.microsoft.com/office/powerpoint/2010/main" val="304057642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11</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ct val="115000"/>
              </a:lnSpc>
              <a:spcAft>
                <a:spcPts val="1000"/>
              </a:spcAft>
              <a:buNone/>
              <a:tabLst>
                <a:tab pos="4343400" algn="l"/>
              </a:tabLst>
            </a:pPr>
            <a:r>
              <a:rPr lang="he-IL" sz="1800" b="1" dirty="0">
                <a:effectLst/>
                <a:ea typeface="Calibri" panose="020F0502020204030204" pitchFamily="34" charset="0"/>
                <a:cs typeface="David" panose="020E0502060401010101" pitchFamily="34" charset="-79"/>
              </a:rPr>
              <a:t>נקודות עיקריות של מתווה העסקה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348395" y="1018670"/>
            <a:ext cx="8537930" cy="5509072"/>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מאחר ולקיבוץ יגור יש חוזה משבצת ישן, העסקה שתעשה עם </a:t>
            </a:r>
            <a:r>
              <a:rPr lang="he-IL" sz="1800" dirty="0" err="1">
                <a:effectLst/>
                <a:latin typeface="Calibri" panose="020F0502020204030204" pitchFamily="34" charset="0"/>
                <a:ea typeface="Calibri" panose="020F0502020204030204" pitchFamily="34" charset="0"/>
                <a:cs typeface="David" panose="020E0502060401010101" pitchFamily="34" charset="-79"/>
              </a:rPr>
              <a:t>רמ"י</a:t>
            </a:r>
            <a:r>
              <a:rPr lang="he-IL" sz="1800" dirty="0">
                <a:effectLst/>
                <a:latin typeface="Calibri" panose="020F0502020204030204" pitchFamily="34" charset="0"/>
                <a:ea typeface="Calibri" panose="020F0502020204030204" pitchFamily="34" charset="0"/>
                <a:cs typeface="David" panose="020E0502060401010101" pitchFamily="34" charset="-79"/>
              </a:rPr>
              <a:t> מחייבת כי לקיבוץ תהיה שליטה בקרקע , לאמור: יוקם תאגיד משותף של הום סנטר (להלן "היזם") והקיבוץ לצורך עסקה עם </a:t>
            </a:r>
            <a:r>
              <a:rPr lang="he-IL" sz="1800" dirty="0" err="1">
                <a:effectLst/>
                <a:latin typeface="Calibri" panose="020F0502020204030204" pitchFamily="34" charset="0"/>
                <a:ea typeface="Calibri" panose="020F0502020204030204" pitchFamily="34" charset="0"/>
                <a:cs typeface="David" panose="020E0502060401010101" pitchFamily="34" charset="-79"/>
              </a:rPr>
              <a:t>רמ"י</a:t>
            </a:r>
            <a:r>
              <a:rPr lang="he-IL" sz="1800" dirty="0">
                <a:effectLst/>
                <a:latin typeface="Calibri" panose="020F0502020204030204" pitchFamily="34" charset="0"/>
                <a:ea typeface="Calibri" panose="020F0502020204030204" pitchFamily="34" charset="0"/>
                <a:cs typeface="David" panose="020E0502060401010101" pitchFamily="34" charset="-79"/>
              </a:rPr>
              <a:t> כשלקיבוץ יש לפחות 51% זכויות, לצורך קבלת הקרקע בהסכם </a:t>
            </a:r>
            <a:r>
              <a:rPr lang="he-IL" sz="1800" dirty="0" err="1">
                <a:effectLst/>
                <a:latin typeface="Calibri" panose="020F0502020204030204" pitchFamily="34" charset="0"/>
                <a:ea typeface="Calibri" panose="020F0502020204030204" pitchFamily="34" charset="0"/>
                <a:cs typeface="David" panose="020E0502060401010101" pitchFamily="34" charset="-79"/>
              </a:rPr>
              <a:t>מרמ"י</a:t>
            </a:r>
            <a:r>
              <a:rPr lang="he-IL" sz="1800" dirty="0">
                <a:effectLst/>
                <a:latin typeface="Calibri" panose="020F0502020204030204" pitchFamily="34" charset="0"/>
                <a:ea typeface="Calibri" panose="020F0502020204030204" pitchFamily="34" charset="0"/>
                <a:cs typeface="David" panose="020E0502060401010101" pitchFamily="34" charset="-79"/>
              </a:rPr>
              <a:t> בפטור ממכרז ( בהיבט הכלכלי תהיה החזקה של 50% לכל צד).</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שטח קרקע יגור שיועבר לתאגיד הינו 21.2 דונם. יגור תנסה לצרף בהמשך עוד כ- 3 דונם ולהעבירם לתאגיד. מחיר הקרקע אותה יגור מביאה לתאגיד יעמוד על 220,000 ₪ לדונם.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על פי הערכה של יגור, שומה גולמית לקרקע תהיה כ-800,000 ₪ לדונם. יוגדר רף מקסימלי של דמי היוון בסך 1.2 מיליון ש"ח לדונם כתנאי מתלה להסכם.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היזם יחתום עם התאגיד הסכם לבניית </a:t>
            </a:r>
            <a:r>
              <a:rPr lang="he-IL" sz="1800" dirty="0" err="1">
                <a:effectLst/>
                <a:latin typeface="Calibri" panose="020F0502020204030204" pitchFamily="34" charset="0"/>
                <a:ea typeface="Calibri" panose="020F0502020204030204" pitchFamily="34" charset="0"/>
                <a:cs typeface="David" panose="020E0502060401010101" pitchFamily="34" charset="-79"/>
              </a:rPr>
              <a:t>המרלוג</a:t>
            </a:r>
            <a:r>
              <a:rPr lang="he-IL" sz="1800" dirty="0">
                <a:effectLst/>
                <a:latin typeface="Calibri" panose="020F0502020204030204" pitchFamily="34" charset="0"/>
                <a:ea typeface="Calibri" panose="020F0502020204030204" pitchFamily="34" charset="0"/>
                <a:cs typeface="David" panose="020E0502060401010101" pitchFamily="34" charset="-79"/>
              </a:rPr>
              <a:t> בהיקף זכויות מקסימלי בקרקע של כ- 17-20 אלף מ"ר (בהתאם לגודל המגרש שיהיה בפועל) עפ"י המו"מ עם יגור והשכרתו  ליזם לתקופה של 24 שנים ו- 11 חודשים.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התכנון והביצוע של הפרויקט יבוצעו באחריות מנהלת משותפת של היזם ויגור שתבחר את גורמי הפיקוח הניהול והביצוע של הפרויקט.</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1973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12</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ct val="115000"/>
              </a:lnSpc>
              <a:spcAft>
                <a:spcPts val="1000"/>
              </a:spcAft>
              <a:buNone/>
              <a:tabLst>
                <a:tab pos="4343400" algn="l"/>
              </a:tabLst>
            </a:pPr>
            <a:r>
              <a:rPr lang="he-IL" sz="1800" b="1" dirty="0">
                <a:effectLst/>
                <a:ea typeface="Calibri" panose="020F0502020204030204" pitchFamily="34" charset="0"/>
                <a:cs typeface="David" panose="020E0502060401010101" pitchFamily="34" charset="-79"/>
              </a:rPr>
              <a:t>נקודות עיקריות של מתווה העסקה - המשך</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327807" y="987655"/>
            <a:ext cx="8537930" cy="5978560"/>
          </a:xfrm>
          <a:prstGeom prst="rect">
            <a:avLst/>
          </a:prstGeom>
          <a:noFill/>
        </p:spPr>
        <p:txBody>
          <a:bodyPr wrap="square" rtlCol="1">
            <a:spAutoFit/>
          </a:bodyPr>
          <a:lstStyle/>
          <a:p>
            <a:pPr marL="342900" lvl="0" indent="-342900" algn="r" rtl="1">
              <a:lnSpc>
                <a:spcPct val="150000"/>
              </a:lnSpc>
              <a:buFont typeface="+mj-lt"/>
              <a:buAutoNum type="arabicPeriod" startAt="6"/>
            </a:pPr>
            <a:r>
              <a:rPr lang="he-IL" sz="1700" dirty="0">
                <a:effectLst/>
                <a:latin typeface="Calibri" panose="020F0502020204030204" pitchFamily="34" charset="0"/>
                <a:ea typeface="Calibri" panose="020F0502020204030204" pitchFamily="34" charset="0"/>
                <a:cs typeface="David" panose="020E0502060401010101" pitchFamily="34" charset="-79"/>
              </a:rPr>
              <a:t>שכר הדירה הבסיסי שישולם על ידי היזם לתאגיד בגין שטחי </a:t>
            </a:r>
            <a:r>
              <a:rPr lang="he-IL" sz="1700" dirty="0" err="1">
                <a:effectLst/>
                <a:latin typeface="Calibri" panose="020F0502020204030204" pitchFamily="34" charset="0"/>
                <a:ea typeface="Calibri" panose="020F0502020204030204" pitchFamily="34" charset="0"/>
                <a:cs typeface="David" panose="020E0502060401010101" pitchFamily="34" charset="-79"/>
              </a:rPr>
              <a:t>המרלוג</a:t>
            </a:r>
            <a:r>
              <a:rPr lang="he-IL" sz="1700" dirty="0">
                <a:effectLst/>
                <a:latin typeface="Calibri" panose="020F0502020204030204" pitchFamily="34" charset="0"/>
                <a:ea typeface="Calibri" panose="020F0502020204030204" pitchFamily="34" charset="0"/>
                <a:cs typeface="David" panose="020E0502060401010101" pitchFamily="34" charset="-79"/>
              </a:rPr>
              <a:t> יעמוד על 38 ₪ למ"ר לחודש בתוספת מע"מ כדין. התוספת לשכר הדירה  כל 5 שנים תעמוד על 4%. (</a:t>
            </a:r>
            <a:r>
              <a:rPr lang="he-IL" sz="1700" dirty="0" err="1">
                <a:effectLst/>
                <a:latin typeface="Calibri" panose="020F0502020204030204" pitchFamily="34" charset="0"/>
                <a:ea typeface="Calibri" panose="020F0502020204030204" pitchFamily="34" charset="0"/>
                <a:cs typeface="David" panose="020E0502060401010101" pitchFamily="34" charset="-79"/>
              </a:rPr>
              <a:t>ליגור:בין</a:t>
            </a:r>
            <a:r>
              <a:rPr lang="he-IL" sz="1700" dirty="0">
                <a:effectLst/>
                <a:latin typeface="Calibri" panose="020F0502020204030204" pitchFamily="34" charset="0"/>
                <a:ea typeface="Calibri" panose="020F0502020204030204" pitchFamily="34" charset="0"/>
                <a:cs typeface="David" panose="020E0502060401010101" pitchFamily="34" charset="-79"/>
              </a:rPr>
              <a:t> 3 ל 4 מיליון שח בשנה).</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startAt="6"/>
            </a:pPr>
            <a:r>
              <a:rPr lang="he-IL" sz="1700" dirty="0">
                <a:effectLst/>
                <a:latin typeface="Calibri" panose="020F0502020204030204" pitchFamily="34" charset="0"/>
                <a:ea typeface="Calibri" panose="020F0502020204030204" pitchFamily="34" charset="0"/>
                <a:cs typeface="David" panose="020E0502060401010101" pitchFamily="34" charset="-79"/>
              </a:rPr>
              <a:t>ככל שעלות הקמת </a:t>
            </a:r>
            <a:r>
              <a:rPr lang="he-IL" sz="1700" dirty="0" err="1">
                <a:effectLst/>
                <a:latin typeface="Calibri" panose="020F0502020204030204" pitchFamily="34" charset="0"/>
                <a:ea typeface="Calibri" panose="020F0502020204030204" pitchFamily="34" charset="0"/>
                <a:cs typeface="David" panose="020E0502060401010101" pitchFamily="34" charset="-79"/>
              </a:rPr>
              <a:t>המרלוג</a:t>
            </a:r>
            <a:r>
              <a:rPr lang="he-IL" sz="1700" dirty="0">
                <a:effectLst/>
                <a:latin typeface="Calibri" panose="020F0502020204030204" pitchFamily="34" charset="0"/>
                <a:ea typeface="Calibri" panose="020F0502020204030204" pitchFamily="34" charset="0"/>
                <a:cs typeface="David" panose="020E0502060401010101" pitchFamily="34" charset="-79"/>
              </a:rPr>
              <a:t> תחרוג מ- 3,000 ₪ למ"ר, יתווסף לשכר הדירה הבסיסי תוספת של 7.5% מהעלות הנוספת לשנה. (לדוגמא – </a:t>
            </a:r>
            <a:r>
              <a:rPr lang="he-IL" sz="1700" dirty="0" err="1">
                <a:effectLst/>
                <a:latin typeface="Calibri" panose="020F0502020204030204" pitchFamily="34" charset="0"/>
                <a:ea typeface="Calibri" panose="020F0502020204030204" pitchFamily="34" charset="0"/>
                <a:cs typeface="David" panose="020E0502060401010101" pitchFamily="34" charset="-79"/>
              </a:rPr>
              <a:t>המרלוג</a:t>
            </a:r>
            <a:r>
              <a:rPr lang="he-IL" sz="1700" dirty="0">
                <a:effectLst/>
                <a:latin typeface="Calibri" panose="020F0502020204030204" pitchFamily="34" charset="0"/>
                <a:ea typeface="Calibri" panose="020F0502020204030204" pitchFamily="34" charset="0"/>
                <a:cs typeface="David" panose="020E0502060401010101" pitchFamily="34" charset="-79"/>
              </a:rPr>
              <a:t> יעלה 3,100 ₪ למ"ר, הגידול בשכ"ד למ"ר יהיה 3,100-3000=100, 100*7.5%=7.5, 7.5/12 = 0.625. כלומר </a:t>
            </a:r>
            <a:r>
              <a:rPr lang="he-IL" sz="1700" dirty="0" err="1">
                <a:effectLst/>
                <a:latin typeface="Calibri" panose="020F0502020204030204" pitchFamily="34" charset="0"/>
                <a:ea typeface="Calibri" panose="020F0502020204030204" pitchFamily="34" charset="0"/>
                <a:cs typeface="David" panose="020E0502060401010101" pitchFamily="34" charset="-79"/>
              </a:rPr>
              <a:t>השכ"ד</a:t>
            </a:r>
            <a:r>
              <a:rPr lang="he-IL" sz="1700" dirty="0">
                <a:effectLst/>
                <a:latin typeface="Calibri" panose="020F0502020204030204" pitchFamily="34" charset="0"/>
                <a:ea typeface="Calibri" panose="020F0502020204030204" pitchFamily="34" charset="0"/>
                <a:cs typeface="David" panose="020E0502060401010101" pitchFamily="34" charset="-79"/>
              </a:rPr>
              <a:t> הבסיסי יעלה מ- 38 ₪ למ"ר ל – 38.625 ₪ למ"ר). סך עלות מקסימלי יעמוד על 3,500 ₪ למ"ר.</a:t>
            </a:r>
            <a:r>
              <a:rPr lang="he-IL" sz="1700" dirty="0">
                <a:latin typeface="Calibri" panose="020F0502020204030204" pitchFamily="34" charset="0"/>
                <a:ea typeface="Calibri" panose="020F0502020204030204" pitchFamily="34" charset="0"/>
                <a:cs typeface="David" panose="020E0502060401010101" pitchFamily="34" charset="-79"/>
              </a:rPr>
              <a:t> (עלות ההקמה כוללת את כל העלויות מעבר להיוון ככל שתידרשנה, לרבות היטל השבחה).</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startAt="6"/>
            </a:pPr>
            <a:r>
              <a:rPr lang="he-IL" sz="1700" dirty="0">
                <a:effectLst/>
                <a:latin typeface="Calibri" panose="020F0502020204030204" pitchFamily="34" charset="0"/>
                <a:ea typeface="Calibri" panose="020F0502020204030204" pitchFamily="34" charset="0"/>
                <a:cs typeface="David" panose="020E0502060401010101" pitchFamily="34" charset="-79"/>
              </a:rPr>
              <a:t>במידת הצורך, יגור יאפשר ליזם לשכור שטח נוסף לצורכי חניות </a:t>
            </a:r>
            <a:r>
              <a:rPr lang="he-IL" sz="1700" dirty="0" err="1">
                <a:effectLst/>
                <a:latin typeface="Calibri" panose="020F0502020204030204" pitchFamily="34" charset="0"/>
                <a:ea typeface="Calibri" panose="020F0502020204030204" pitchFamily="34" charset="0"/>
                <a:cs typeface="David" panose="020E0502060401010101" pitchFamily="34" charset="-79"/>
              </a:rPr>
              <a:t>ותימרוני</a:t>
            </a:r>
            <a:r>
              <a:rPr lang="he-IL" sz="1700" dirty="0">
                <a:effectLst/>
                <a:latin typeface="Calibri" panose="020F0502020204030204" pitchFamily="34" charset="0"/>
                <a:ea typeface="Calibri" panose="020F0502020204030204" pitchFamily="34" charset="0"/>
                <a:cs typeface="David" panose="020E0502060401010101" pitchFamily="34" charset="-79"/>
              </a:rPr>
              <a:t> משאיות/רכבים. שכר הדירה שישולם על ידי היזם ליגור בגין שטח זה יעמוד על  6 ₪ למ"ר לחודש בתוספת מע"מ כדין . התוספת לשכר הדירה  כל 5 שנים תעמוד על 4%.</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mj-lt"/>
              <a:buAutoNum type="arabicPeriod" startAt="6"/>
            </a:pPr>
            <a:r>
              <a:rPr lang="he-IL" sz="1700" dirty="0">
                <a:effectLst/>
                <a:latin typeface="Calibri" panose="020F0502020204030204" pitchFamily="34" charset="0"/>
                <a:ea typeface="Calibri" panose="020F0502020204030204" pitchFamily="34" charset="0"/>
                <a:cs typeface="David" panose="020E0502060401010101" pitchFamily="34" charset="-79"/>
              </a:rPr>
              <a:t>שימוש בגג לצרכי מתקן סולארי יהיה משותף, והרווחים/חיסכון החשמל שייווצר כתוצאה מהמערכות הסולאריות שיותקנו, יתחלקו בין יגור ליזם עפ"י שיעור ההחזקה בתאגיד.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spcAft>
                <a:spcPts val="800"/>
              </a:spcAft>
              <a:buFont typeface="+mj-lt"/>
              <a:buAutoNum type="arabicPeriod" startAt="6"/>
            </a:pPr>
            <a:r>
              <a:rPr lang="he-IL" sz="1700" dirty="0">
                <a:effectLst/>
                <a:latin typeface="Calibri" panose="020F0502020204030204" pitchFamily="34" charset="0"/>
                <a:ea typeface="Calibri" panose="020F0502020204030204" pitchFamily="34" charset="0"/>
                <a:cs typeface="David" panose="020E0502060401010101" pitchFamily="34" charset="-79"/>
              </a:rPr>
              <a:t>ככל שגוף המימון של הפרויקט ידרוש ערבויות, עובר שעבוד הקרקע, היזם יחתום על ערבות מלאה, לרבות בגין חלקו של יגור, בגין אותה ערבות (השלמת הון עצמי, ככל שיידרש יבוצעו באופן שווה על ידי שני הצדדים).</a:t>
            </a:r>
            <a:endParaRPr lang="en-US" sz="17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6907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13</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ts val="3000"/>
              </a:lnSpc>
              <a:buNone/>
            </a:pPr>
            <a:r>
              <a:rPr lang="he-IL" sz="2000" b="1" dirty="0"/>
              <a:t>מתווה מוצע (להחלטת ההנהלות) לתהליך המו"מ ואישור מוסדות הקיבוץ</a:t>
            </a:r>
            <a:endParaRPr lang="en-US" sz="2000" b="1" spc="-150" dirty="0">
              <a:solidFill>
                <a:schemeClr val="tx1">
                  <a:lumMod val="75000"/>
                  <a:lumOff val="25000"/>
                </a:schemeClr>
              </a:solidFill>
              <a:latin typeface="Arial" charset="0"/>
              <a:ea typeface="Arial" charset="0"/>
              <a:cs typeface="Arial" charset="0"/>
            </a:endParaRPr>
          </a:p>
        </p:txBody>
      </p:sp>
      <p:sp>
        <p:nvSpPr>
          <p:cNvPr id="6" name="TextBox 5"/>
          <p:cNvSpPr txBox="1"/>
          <p:nvPr/>
        </p:nvSpPr>
        <p:spPr>
          <a:xfrm>
            <a:off x="303035" y="1324193"/>
            <a:ext cx="8537930" cy="3724096"/>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אישור עקרוני בהנהלות , בישיבה הנוכחית.</a:t>
            </a:r>
          </a:p>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אישור עקרונות עסקה והמשך לבניית הסכם בהצבעה באסיפת חברים (טרום אישור הסכם מפורט). באסיפה תוצג הדמיה למבנה אפשרי.</a:t>
            </a:r>
          </a:p>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מו"מ בעזרת עורכי הדין לבניית הסכם , על בסיס העקרונות המאושרים.</a:t>
            </a:r>
          </a:p>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אישור ההסכם (מותנה באישור אסיפה ) בהנהלות.</a:t>
            </a:r>
          </a:p>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הצגת ההסכם באסיפה ובאמצעי הפרסום בקהילה לאישור החברים כנהוג ביגור.</a:t>
            </a:r>
          </a:p>
          <a:p>
            <a:pPr marL="457200" indent="-457200" algn="r" rtl="1">
              <a:lnSpc>
                <a:spcPct val="150000"/>
              </a:lnSpc>
              <a:spcAft>
                <a:spcPts val="400"/>
              </a:spcAft>
              <a:buFont typeface="+mj-lt"/>
              <a:buAutoNum type="arabicPeriod"/>
            </a:pPr>
            <a:r>
              <a:rPr lang="he-IL" dirty="0">
                <a:latin typeface="Calibri" panose="020F0502020204030204" pitchFamily="34" charset="0"/>
                <a:ea typeface="Calibri" panose="020F0502020204030204" pitchFamily="34" charset="0"/>
                <a:cs typeface="David" panose="020E0502060401010101" pitchFamily="34" charset="-79"/>
              </a:rPr>
              <a:t>ככל שאושר , ייחתם ההסכם, מהוונים את הקרקע, נכנסים לתכנון ולבניה. </a:t>
            </a:r>
          </a:p>
          <a:p>
            <a:pPr algn="r" rtl="1">
              <a:lnSpc>
                <a:spcPct val="150000"/>
              </a:lnSpc>
              <a:spcAft>
                <a:spcPts val="400"/>
              </a:spcAft>
            </a:pPr>
            <a:endParaRPr lang="he-IL" dirty="0">
              <a:latin typeface="Calibri" panose="020F0502020204030204" pitchFamily="34" charset="0"/>
              <a:ea typeface="Calibri" panose="020F0502020204030204" pitchFamily="34" charset="0"/>
              <a:cs typeface="David" panose="020E0502060401010101" pitchFamily="34" charset="-79"/>
            </a:endParaRPr>
          </a:p>
        </p:txBody>
      </p:sp>
    </p:spTree>
    <p:extLst>
      <p:ext uri="{BB962C8B-B14F-4D97-AF65-F5344CB8AC3E}">
        <p14:creationId xmlns:p14="http://schemas.microsoft.com/office/powerpoint/2010/main" val="2366951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14</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ts val="3000"/>
              </a:lnSpc>
              <a:buNone/>
            </a:pPr>
            <a:endParaRPr lang="en-US" sz="2000" b="1" spc="-150" dirty="0">
              <a:solidFill>
                <a:schemeClr val="tx1">
                  <a:lumMod val="75000"/>
                  <a:lumOff val="25000"/>
                </a:schemeClr>
              </a:solidFill>
              <a:latin typeface="Arial" charset="0"/>
              <a:ea typeface="Arial" charset="0"/>
              <a:cs typeface="Arial" charset="0"/>
            </a:endParaRPr>
          </a:p>
        </p:txBody>
      </p:sp>
      <p:sp>
        <p:nvSpPr>
          <p:cNvPr id="6" name="TextBox 5"/>
          <p:cNvSpPr txBox="1"/>
          <p:nvPr/>
        </p:nvSpPr>
        <p:spPr>
          <a:xfrm>
            <a:off x="611560" y="2748044"/>
            <a:ext cx="7920880" cy="1361911"/>
          </a:xfrm>
          <a:prstGeom prst="rect">
            <a:avLst/>
          </a:prstGeom>
          <a:noFill/>
        </p:spPr>
        <p:txBody>
          <a:bodyPr wrap="square" rtlCol="1">
            <a:spAutoFit/>
          </a:bodyPr>
          <a:lstStyle/>
          <a:p>
            <a:pPr lvl="2">
              <a:lnSpc>
                <a:spcPct val="150000"/>
              </a:lnSpc>
              <a:spcAft>
                <a:spcPts val="400"/>
              </a:spcAft>
            </a:pPr>
            <a:r>
              <a:rPr lang="he-IL" sz="6000" dirty="0">
                <a:solidFill>
                  <a:srgbClr val="FF0000"/>
                </a:solidFill>
                <a:latin typeface="Calibri" panose="020F0502020204030204" pitchFamily="34" charset="0"/>
                <a:ea typeface="Calibri" panose="020F0502020204030204" pitchFamily="34" charset="0"/>
                <a:cs typeface="David" panose="020E0502060401010101" pitchFamily="34" charset="-79"/>
              </a:rPr>
              <a:t>תודה רבה על ההקשבה</a:t>
            </a:r>
          </a:p>
        </p:txBody>
      </p:sp>
    </p:spTree>
    <p:extLst>
      <p:ext uri="{BB962C8B-B14F-4D97-AF65-F5344CB8AC3E}">
        <p14:creationId xmlns:p14="http://schemas.microsoft.com/office/powerpoint/2010/main" val="3447889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2</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ts val="3000"/>
              </a:lnSpc>
              <a:buNone/>
            </a:pPr>
            <a:r>
              <a:rPr lang="he-IL" sz="2000" b="1" dirty="0"/>
              <a:t>בסיס העבודה כלל את ההנחות הבאות הדורשות את אישור מוסדות הקיבוץ </a:t>
            </a:r>
            <a:endParaRPr lang="en-US" sz="2000" b="1" spc="-150" dirty="0">
              <a:solidFill>
                <a:schemeClr val="tx1">
                  <a:lumMod val="75000"/>
                  <a:lumOff val="25000"/>
                </a:schemeClr>
              </a:solidFill>
              <a:latin typeface="Arial" charset="0"/>
              <a:ea typeface="Arial" charset="0"/>
              <a:cs typeface="Arial" charset="0"/>
            </a:endParaRPr>
          </a:p>
        </p:txBody>
      </p:sp>
      <p:sp>
        <p:nvSpPr>
          <p:cNvPr id="6" name="TextBox 5"/>
          <p:cNvSpPr txBox="1"/>
          <p:nvPr/>
        </p:nvSpPr>
        <p:spPr>
          <a:xfrm>
            <a:off x="303035" y="1324193"/>
            <a:ext cx="8537930" cy="4365811"/>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sz="1600" dirty="0"/>
              <a:t>ראיית טובת הקיבוץ בכל מבנה של שותפות , בדגש על התאמה, יצירת נכס מניב והבטחת תמורות משלב מוקדם.</a:t>
            </a:r>
          </a:p>
          <a:p>
            <a:pPr marL="457200" indent="-457200" algn="r" rtl="1">
              <a:lnSpc>
                <a:spcPct val="150000"/>
              </a:lnSpc>
              <a:spcAft>
                <a:spcPts val="400"/>
              </a:spcAft>
              <a:buFont typeface="+mj-lt"/>
              <a:buAutoNum type="arabicPeriod"/>
            </a:pPr>
            <a:r>
              <a:rPr lang="he-IL" sz="1600" dirty="0"/>
              <a:t>שמירה על המרחב הכפרי המיוחד, המדגיש איכות חיים , תוך בחינת כל ההשלכות על הקהילה וחבריה.</a:t>
            </a:r>
          </a:p>
          <a:p>
            <a:pPr marL="457200" indent="-457200" algn="r" rtl="1">
              <a:lnSpc>
                <a:spcPct val="150000"/>
              </a:lnSpc>
              <a:spcAft>
                <a:spcPts val="400"/>
              </a:spcAft>
              <a:buFont typeface="+mj-lt"/>
              <a:buAutoNum type="arabicPeriod"/>
            </a:pPr>
            <a:r>
              <a:rPr lang="he-IL" sz="1600" dirty="0"/>
              <a:t>איתור שותף מתאים בגישתו , בהבנתו ( את הנרטיב הקיים ) ובנכונותו להיות שותף הגון והוגן ( מלאכת שידוכין ). לראיה – בחרנו שותף פוטנציאלי מתוך שלושה שנבחנו באמות מידה אלו.</a:t>
            </a:r>
          </a:p>
          <a:p>
            <a:pPr marL="457200" indent="-457200" algn="r" rtl="1">
              <a:lnSpc>
                <a:spcPct val="150000"/>
              </a:lnSpc>
              <a:spcAft>
                <a:spcPts val="400"/>
              </a:spcAft>
              <a:buFont typeface="+mj-lt"/>
              <a:buAutoNum type="arabicPeriod"/>
            </a:pPr>
            <a:r>
              <a:rPr lang="he-IL" sz="1600" dirty="0"/>
              <a:t>אופן שיתוף עם יזם, תוך חתירה להשאת ערך הנכס של הקיבוץ תוך שמירת רוב אחזקות המקרקעין בידי הקיבוץ (לפחות 51% אחזקות בשטח הקרקעי), גם אם המבנה הכלכלי של העסקה יעמוד על 50-50. </a:t>
            </a:r>
          </a:p>
          <a:p>
            <a:pPr marL="457200" indent="-457200" algn="r" rtl="1">
              <a:lnSpc>
                <a:spcPct val="150000"/>
              </a:lnSpc>
              <a:spcAft>
                <a:spcPts val="400"/>
              </a:spcAft>
              <a:buFont typeface="+mj-lt"/>
              <a:buAutoNum type="arabicPeriod"/>
            </a:pPr>
            <a:r>
              <a:rPr lang="he-IL" sz="1600" dirty="0"/>
              <a:t>הסכם בין הקיבוץ ליזם, יתנה שליטת הקיבוץ למניעת שימושים לא ראויים או מתאימים.</a:t>
            </a:r>
          </a:p>
          <a:p>
            <a:pPr marL="457200" indent="-457200" algn="r" rtl="1">
              <a:lnSpc>
                <a:spcPct val="150000"/>
              </a:lnSpc>
              <a:spcAft>
                <a:spcPts val="400"/>
              </a:spcAft>
              <a:buFont typeface="+mj-lt"/>
              <a:buAutoNum type="arabicPeriod"/>
            </a:pPr>
            <a:r>
              <a:rPr lang="he-IL" sz="1600" dirty="0"/>
              <a:t>תנועת רכבים, ככל שתידרש, לא תפגע בבטיחות וברווחת החברים ( מותאם כביש גישה מתאים ).</a:t>
            </a:r>
          </a:p>
        </p:txBody>
      </p:sp>
    </p:spTree>
    <p:extLst>
      <p:ext uri="{BB962C8B-B14F-4D97-AF65-F5344CB8AC3E}">
        <p14:creationId xmlns:p14="http://schemas.microsoft.com/office/powerpoint/2010/main" val="268921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3</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ct val="115000"/>
              </a:lnSpc>
              <a:spcAft>
                <a:spcPts val="1000"/>
              </a:spcAft>
              <a:buNone/>
              <a:tabLst>
                <a:tab pos="4343400" algn="l"/>
              </a:tabLst>
            </a:pPr>
            <a:r>
              <a:rPr lang="he-IL" sz="1800" b="1" dirty="0">
                <a:effectLst/>
                <a:latin typeface="Calibri" panose="020F0502020204030204" pitchFamily="34" charset="0"/>
                <a:ea typeface="Calibri" panose="020F0502020204030204" pitchFamily="34" charset="0"/>
                <a:cs typeface="David" panose="020E0502060401010101" pitchFamily="34" charset="-79"/>
              </a:rPr>
              <a:t>תיאור המגרש המוצע בקיבוץ יגור</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303035" y="1324193"/>
            <a:ext cx="8537930" cy="3949671"/>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מגרש 100 מיועד </a:t>
            </a:r>
            <a:r>
              <a:rPr lang="he-IL" sz="1800" dirty="0" err="1">
                <a:effectLst/>
                <a:latin typeface="Calibri" panose="020F0502020204030204" pitchFamily="34" charset="0"/>
                <a:ea typeface="Calibri" panose="020F0502020204030204" pitchFamily="34" charset="0"/>
                <a:cs typeface="David" panose="020E0502060401010101" pitchFamily="34" charset="-79"/>
              </a:rPr>
              <a:t>לתעשיה</a:t>
            </a:r>
            <a:r>
              <a:rPr lang="he-IL" sz="1800" dirty="0">
                <a:effectLst/>
                <a:latin typeface="Calibri" panose="020F0502020204030204" pitchFamily="34" charset="0"/>
                <a:ea typeface="Calibri" panose="020F0502020204030204" pitchFamily="34" charset="0"/>
                <a:cs typeface="David" panose="020E0502060401010101" pitchFamily="34" charset="-79"/>
              </a:rPr>
              <a:t> עפ"י תכנית</a:t>
            </a:r>
            <a:r>
              <a:rPr lang="he-IL" sz="1800" b="1" dirty="0">
                <a:effectLst/>
                <a:latin typeface="Calibri" panose="020F0502020204030204" pitchFamily="34" charset="0"/>
                <a:ea typeface="Calibri" panose="020F0502020204030204" pitchFamily="34" charset="0"/>
                <a:cs typeface="David" panose="020E0502060401010101" pitchFamily="34" charset="-79"/>
              </a:rPr>
              <a:t> זב/מק/6/ז,</a:t>
            </a:r>
            <a:r>
              <a:rPr lang="he-IL" sz="1800" dirty="0">
                <a:effectLst/>
                <a:latin typeface="Calibri" panose="020F0502020204030204" pitchFamily="34" charset="0"/>
                <a:ea typeface="Calibri" panose="020F0502020204030204" pitchFamily="34" charset="0"/>
                <a:cs typeface="David" panose="020E0502060401010101" pitchFamily="34" charset="-79"/>
              </a:rPr>
              <a:t> שאושרה לתוקף ביום 01.01.2009. חלק מהמגרש מבונה ע"י מפעל לגין. החלק המערבי  של המגרש אינו מבונה והיום הוא שדה מעובד. </a:t>
            </a:r>
          </a:p>
          <a:p>
            <a:pPr marL="457200" indent="-457200" algn="r" rtl="1">
              <a:lnSpc>
                <a:spcPct val="150000"/>
              </a:lnSpc>
              <a:spcAft>
                <a:spcPts val="400"/>
              </a:spcAft>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גודל שטח זה הינו כ-21 דונם. השדה המעובד הוא המגרש המוצע. </a:t>
            </a:r>
          </a:p>
          <a:p>
            <a:pPr marL="457200" indent="-457200" algn="r" rtl="1">
              <a:lnSpc>
                <a:spcPct val="150000"/>
              </a:lnSpc>
              <a:spcAft>
                <a:spcPts val="400"/>
              </a:spcAft>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תכנית </a:t>
            </a:r>
            <a:r>
              <a:rPr lang="he-IL" sz="1800" b="1" dirty="0">
                <a:effectLst/>
                <a:latin typeface="Calibri" panose="020F0502020204030204" pitchFamily="34" charset="0"/>
                <a:ea typeface="Calibri" panose="020F0502020204030204" pitchFamily="34" charset="0"/>
                <a:cs typeface="David" panose="020E0502060401010101" pitchFamily="34" charset="-79"/>
              </a:rPr>
              <a:t>זב/מק/6/ז</a:t>
            </a:r>
            <a:r>
              <a:rPr lang="he-IL" sz="1800" dirty="0">
                <a:effectLst/>
                <a:latin typeface="Calibri" panose="020F0502020204030204" pitchFamily="34" charset="0"/>
                <a:ea typeface="Calibri" panose="020F0502020204030204" pitchFamily="34" charset="0"/>
                <a:cs typeface="David" panose="020E0502060401010101" pitchFamily="34" charset="-79"/>
              </a:rPr>
              <a:t> הינה תכנית נקודתית אשר יצרה ממערב לשטח המוצע גם את תא שטח 300 ביעוד מבני משק. תא שטח זה, בהסכם נפרד יאפשר כניסה ושטחי תמרון לרכב. </a:t>
            </a:r>
          </a:p>
          <a:p>
            <a:pPr marL="457200" indent="-457200" algn="r" rtl="1">
              <a:lnSpc>
                <a:spcPct val="150000"/>
              </a:lnSpc>
              <a:spcAft>
                <a:spcPts val="400"/>
              </a:spcAft>
              <a:buFont typeface="+mj-lt"/>
              <a:buAutoNum type="arabicPeriod"/>
            </a:pPr>
            <a:r>
              <a:rPr lang="he-IL" sz="1800" dirty="0">
                <a:effectLst/>
                <a:latin typeface="Calibri" panose="020F0502020204030204" pitchFamily="34" charset="0"/>
                <a:ea typeface="Calibri" panose="020F0502020204030204" pitchFamily="34" charset="0"/>
                <a:cs typeface="David" panose="020E0502060401010101" pitchFamily="34" charset="-79"/>
              </a:rPr>
              <a:t>כל זכויות הבניה, התכליות המותרות והתנאים הינם לפי תכנית </a:t>
            </a:r>
            <a:r>
              <a:rPr lang="he-IL" sz="1800" b="1" dirty="0">
                <a:effectLst/>
                <a:latin typeface="Calibri" panose="020F0502020204030204" pitchFamily="34" charset="0"/>
                <a:ea typeface="Calibri" panose="020F0502020204030204" pitchFamily="34" charset="0"/>
                <a:cs typeface="David" panose="020E0502060401010101" pitchFamily="34" charset="-79"/>
              </a:rPr>
              <a:t>זב/6ד</a:t>
            </a:r>
            <a:r>
              <a:rPr lang="he-IL" sz="1800" dirty="0">
                <a:effectLst/>
                <a:latin typeface="Calibri" panose="020F0502020204030204" pitchFamily="34" charset="0"/>
                <a:ea typeface="Calibri" panose="020F0502020204030204" pitchFamily="34" charset="0"/>
                <a:cs typeface="David" panose="020E0502060401010101" pitchFamily="34" charset="-79"/>
              </a:rPr>
              <a:t>, למעט התכסית, אשר נקבעה  ל70% </a:t>
            </a:r>
            <a:r>
              <a:rPr lang="he-IL" sz="1800" dirty="0" err="1">
                <a:effectLst/>
                <a:latin typeface="Calibri" panose="020F0502020204030204" pitchFamily="34" charset="0"/>
                <a:ea typeface="Calibri" panose="020F0502020204030204" pitchFamily="34" charset="0"/>
                <a:cs typeface="David" panose="020E0502060401010101" pitchFamily="34" charset="-79"/>
              </a:rPr>
              <a:t>בתכנית</a:t>
            </a:r>
            <a:r>
              <a:rPr lang="he-IL" sz="1800" dirty="0">
                <a:effectLst/>
                <a:latin typeface="Calibri" panose="020F0502020204030204" pitchFamily="34" charset="0"/>
                <a:ea typeface="Calibri" panose="020F0502020204030204" pitchFamily="34" charset="0"/>
                <a:cs typeface="David" panose="020E0502060401010101" pitchFamily="34" charset="-79"/>
              </a:rPr>
              <a:t> זב/מק/6/ז. אל תא השטח המוצע מוביל כביש אספלט שמנותק מכל התנועה לקיבוץ ורחוק מאזור המגורים עובדה המאפשרת תנועה, העמסה ופריקה בכל שעות היום.</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xmlns="" id="{36B817B2-8FCF-408B-AAB2-EA26D8C97C88}"/>
              </a:ext>
            </a:extLst>
          </p:cNvPr>
          <p:cNvPicPr/>
          <p:nvPr/>
        </p:nvPicPr>
        <p:blipFill>
          <a:blip r:embed="rId2"/>
          <a:stretch>
            <a:fillRect/>
          </a:stretch>
        </p:blipFill>
        <p:spPr>
          <a:xfrm>
            <a:off x="3923928" y="4931279"/>
            <a:ext cx="3098800" cy="1743075"/>
          </a:xfrm>
          <a:prstGeom prst="rect">
            <a:avLst/>
          </a:prstGeom>
        </p:spPr>
      </p:pic>
    </p:spTree>
    <p:extLst>
      <p:ext uri="{BB962C8B-B14F-4D97-AF65-F5344CB8AC3E}">
        <p14:creationId xmlns:p14="http://schemas.microsoft.com/office/powerpoint/2010/main" val="266852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4</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ct val="115000"/>
              </a:lnSpc>
              <a:spcAft>
                <a:spcPts val="1000"/>
              </a:spcAft>
              <a:buNone/>
              <a:tabLst>
                <a:tab pos="4343400" algn="l"/>
              </a:tabLst>
            </a:pPr>
            <a:r>
              <a:rPr lang="he-IL" sz="1800" b="1" dirty="0">
                <a:effectLst/>
                <a:latin typeface="Calibri" panose="020F0502020204030204" pitchFamily="34" charset="0"/>
                <a:ea typeface="Calibri" panose="020F0502020204030204" pitchFamily="34" charset="0"/>
                <a:cs typeface="David" panose="020E0502060401010101" pitchFamily="34" charset="-79"/>
              </a:rPr>
              <a:t>תיאור המגרש המוצע בקיבוץ יגור - המשך</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303035" y="1084020"/>
            <a:ext cx="8537930" cy="5738238"/>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sz="1800" u="sng" dirty="0">
                <a:effectLst/>
                <a:latin typeface="Calibri" panose="020F0502020204030204" pitchFamily="34" charset="0"/>
                <a:ea typeface="Calibri" panose="020F0502020204030204" pitchFamily="34" charset="0"/>
                <a:cs typeface="David" panose="020E0502060401010101" pitchFamily="34" charset="-79"/>
              </a:rPr>
              <a:t>תכנית זב/מק/6/ז על רקע </a:t>
            </a:r>
            <a:r>
              <a:rPr lang="he-IL" sz="1800" u="sng" dirty="0" err="1">
                <a:effectLst/>
                <a:latin typeface="Calibri" panose="020F0502020204030204" pitchFamily="34" charset="0"/>
                <a:ea typeface="Calibri" panose="020F0502020204030204" pitchFamily="34" charset="0"/>
                <a:cs typeface="David" panose="020E0502060401010101" pitchFamily="34" charset="-79"/>
              </a:rPr>
              <a:t>אורטופוטו</a:t>
            </a:r>
            <a:r>
              <a:rPr lang="he-IL" sz="1800" u="sng" dirty="0">
                <a:effectLst/>
                <a:latin typeface="Calibri" panose="020F0502020204030204" pitchFamily="34" charset="0"/>
                <a:ea typeface="Calibri" panose="020F0502020204030204" pitchFamily="34" charset="0"/>
                <a:cs typeface="David" panose="020E0502060401010101" pitchFamily="34" charset="-79"/>
              </a:rPr>
              <a:t>:</a:t>
            </a:r>
          </a:p>
          <a:p>
            <a:pPr marL="457200" indent="-457200" algn="r" rtl="1">
              <a:lnSpc>
                <a:spcPct val="150000"/>
              </a:lnSpc>
              <a:spcAft>
                <a:spcPts val="400"/>
              </a:spcAft>
              <a:buFont typeface="+mj-lt"/>
              <a:buAutoNum type="arabicPeriod"/>
            </a:pPr>
            <a:endParaRPr lang="he-IL" u="sng"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sz="1800" u="sng" dirty="0">
              <a:effectLst/>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sz="1800" dirty="0">
              <a:effectLst/>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sz="1800" dirty="0">
              <a:effectLst/>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r>
              <a:rPr lang="he-IL" sz="1800" u="sng" dirty="0">
                <a:effectLst/>
                <a:latin typeface="Calibri" panose="020F0502020204030204" pitchFamily="34" charset="0"/>
                <a:ea typeface="Calibri" panose="020F0502020204030204" pitchFamily="34" charset="0"/>
                <a:cs typeface="David" panose="020E0502060401010101" pitchFamily="34" charset="-79"/>
              </a:rPr>
              <a:t>עפ"י תכנית זב/6ד התכליות וזכויות הבניה המותרות הן:</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dirty="0">
                <a:effectLst/>
                <a:latin typeface="Calibri" panose="020F0502020204030204" pitchFamily="34" charset="0"/>
                <a:ea typeface="Calibri" panose="020F0502020204030204" pitchFamily="34" charset="0"/>
                <a:cs typeface="David" panose="020E0502060401010101" pitchFamily="34" charset="-79"/>
              </a:rPr>
              <a:t>"מיועד למפעלים – לרבות מפעלי תעשיה ומלאכה, מתקני תשתית, לקיום תקין ורציף של 	הפעילות התעשייתית לרבות משרדים, מחסנים, דרכים, רחבות, חניות, מתקני עזר....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dirty="0">
                <a:effectLst/>
                <a:latin typeface="Calibri" panose="020F0502020204030204" pitchFamily="34" charset="0"/>
                <a:ea typeface="Calibri" panose="020F0502020204030204" pitchFamily="34" charset="0"/>
                <a:cs typeface="David" panose="020E0502060401010101" pitchFamily="34" charset="-79"/>
              </a:rPr>
              <a:t>שטח עיקרי 65% , שטח שירות 15%. סה"כ 80% בשתי קומות. גובה 12 מ' (על פי הקיבוץ 	ניתן להגיע להבנות מול הועדה המקומית לגובה של כ-  20מ')</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400"/>
              </a:spcAft>
            </a:pPr>
            <a:endParaRPr lang="he-IL" b="1" dirty="0">
              <a:latin typeface="Calibri" panose="020F0502020204030204" pitchFamily="34" charset="0"/>
              <a:ea typeface="Calibri" panose="020F0502020204030204" pitchFamily="34" charset="0"/>
              <a:cs typeface="David" panose="020E0502060401010101" pitchFamily="34" charset="-79"/>
            </a:endParaRPr>
          </a:p>
        </p:txBody>
      </p:sp>
      <p:pic>
        <p:nvPicPr>
          <p:cNvPr id="7" name="תמונה 6">
            <a:extLst>
              <a:ext uri="{FF2B5EF4-FFF2-40B4-BE49-F238E27FC236}">
                <a16:creationId xmlns:a16="http://schemas.microsoft.com/office/drawing/2014/main" xmlns="" id="{36B817B2-8FCF-408B-AAB2-EA26D8C97C88}"/>
              </a:ext>
            </a:extLst>
          </p:cNvPr>
          <p:cNvPicPr/>
          <p:nvPr/>
        </p:nvPicPr>
        <p:blipFill>
          <a:blip r:embed="rId2"/>
          <a:stretch>
            <a:fillRect/>
          </a:stretch>
        </p:blipFill>
        <p:spPr>
          <a:xfrm>
            <a:off x="3563888" y="1839844"/>
            <a:ext cx="4466952" cy="2525260"/>
          </a:xfrm>
          <a:prstGeom prst="rect">
            <a:avLst/>
          </a:prstGeom>
        </p:spPr>
      </p:pic>
    </p:spTree>
    <p:extLst>
      <p:ext uri="{BB962C8B-B14F-4D97-AF65-F5344CB8AC3E}">
        <p14:creationId xmlns:p14="http://schemas.microsoft.com/office/powerpoint/2010/main" val="153985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59" y="838715"/>
            <a:ext cx="7541483" cy="5143500"/>
          </a:xfrm>
          <a:prstGeom prst="rect">
            <a:avLst/>
          </a:prstGeom>
        </p:spPr>
      </p:pic>
      <p:sp>
        <p:nvSpPr>
          <p:cNvPr id="16" name="חץ למטה 15"/>
          <p:cNvSpPr/>
          <p:nvPr/>
        </p:nvSpPr>
        <p:spPr>
          <a:xfrm rot="15694034">
            <a:off x="2725094" y="2907471"/>
            <a:ext cx="327454" cy="77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7" name="TextBox 16"/>
          <p:cNvSpPr txBox="1"/>
          <p:nvPr/>
        </p:nvSpPr>
        <p:spPr>
          <a:xfrm>
            <a:off x="1701304" y="2584618"/>
            <a:ext cx="778476" cy="923330"/>
          </a:xfrm>
          <a:prstGeom prst="rect">
            <a:avLst/>
          </a:prstGeom>
          <a:noFill/>
        </p:spPr>
        <p:txBody>
          <a:bodyPr wrap="square" rtlCol="1">
            <a:spAutoFit/>
          </a:bodyPr>
          <a:lstStyle/>
          <a:p>
            <a:r>
              <a:rPr lang="he-IL" sz="1350" b="1" dirty="0">
                <a:solidFill>
                  <a:srgbClr val="FF0000"/>
                </a:solidFill>
                <a:effectLst>
                  <a:outerShdw blurRad="38100" dist="38100" dir="2700000" algn="tl">
                    <a:srgbClr val="000000">
                      <a:alpha val="43137"/>
                    </a:srgbClr>
                  </a:outerShdw>
                </a:effectLst>
              </a:rPr>
              <a:t>השטח המדובר </a:t>
            </a:r>
            <a:r>
              <a:rPr lang="he-IL" sz="1350" b="1" dirty="0" err="1">
                <a:solidFill>
                  <a:srgbClr val="FF0000"/>
                </a:solidFill>
                <a:effectLst>
                  <a:outerShdw blurRad="38100" dist="38100" dir="2700000" algn="tl">
                    <a:srgbClr val="000000">
                      <a:alpha val="43137"/>
                    </a:srgbClr>
                  </a:outerShdw>
                </a:effectLst>
              </a:rPr>
              <a:t>תב"ע</a:t>
            </a:r>
            <a:r>
              <a:rPr lang="he-IL" sz="1350" b="1" dirty="0">
                <a:solidFill>
                  <a:srgbClr val="FF0000"/>
                </a:solidFill>
                <a:effectLst>
                  <a:outerShdw blurRad="38100" dist="38100" dir="2700000" algn="tl">
                    <a:srgbClr val="000000">
                      <a:alpha val="43137"/>
                    </a:srgbClr>
                  </a:outerShdw>
                </a:effectLst>
              </a:rPr>
              <a:t> תעשיה</a:t>
            </a:r>
            <a:endParaRPr lang="he-IL" sz="1350" b="1" dirty="0">
              <a:solidFill>
                <a:srgbClr val="FFFF00"/>
              </a:solidFill>
              <a:effectLst>
                <a:outerShdw blurRad="38100" dist="38100" dir="2700000" algn="tl">
                  <a:srgbClr val="000000">
                    <a:alpha val="43137"/>
                  </a:srgbClr>
                </a:outerShdw>
              </a:effectLst>
            </a:endParaRPr>
          </a:p>
        </p:txBody>
      </p:sp>
      <p:sp>
        <p:nvSpPr>
          <p:cNvPr id="19" name="חץ ימינה 18"/>
          <p:cNvSpPr/>
          <p:nvPr/>
        </p:nvSpPr>
        <p:spPr>
          <a:xfrm rot="5235127">
            <a:off x="3315004" y="2105293"/>
            <a:ext cx="459080" cy="296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21" name="חץ ימינה 20"/>
          <p:cNvSpPr/>
          <p:nvPr/>
        </p:nvSpPr>
        <p:spPr>
          <a:xfrm rot="10800000">
            <a:off x="2239662" y="1281832"/>
            <a:ext cx="877330" cy="302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22" name="TextBox 21"/>
          <p:cNvSpPr txBox="1"/>
          <p:nvPr/>
        </p:nvSpPr>
        <p:spPr>
          <a:xfrm>
            <a:off x="1272746" y="1092028"/>
            <a:ext cx="1056503" cy="715581"/>
          </a:xfrm>
          <a:prstGeom prst="rect">
            <a:avLst/>
          </a:prstGeom>
          <a:noFill/>
        </p:spPr>
        <p:txBody>
          <a:bodyPr wrap="square" rtlCol="1">
            <a:spAutoFit/>
          </a:bodyPr>
          <a:lstStyle/>
          <a:p>
            <a:r>
              <a:rPr lang="he-IL" sz="1350" b="1" dirty="0">
                <a:solidFill>
                  <a:srgbClr val="FF0000"/>
                </a:solidFill>
              </a:rPr>
              <a:t>משתלה </a:t>
            </a:r>
            <a:r>
              <a:rPr lang="he-IL" sz="1350" b="1" dirty="0" err="1">
                <a:solidFill>
                  <a:srgbClr val="FF0000"/>
                </a:solidFill>
              </a:rPr>
              <a:t>סטופמרקט</a:t>
            </a:r>
            <a:r>
              <a:rPr lang="he-IL" sz="1350" b="1" dirty="0">
                <a:solidFill>
                  <a:srgbClr val="FF0000"/>
                </a:solidFill>
              </a:rPr>
              <a:t>, מטרונית</a:t>
            </a:r>
          </a:p>
        </p:txBody>
      </p:sp>
      <p:sp>
        <p:nvSpPr>
          <p:cNvPr id="24" name="חץ למטה 23"/>
          <p:cNvSpPr/>
          <p:nvPr/>
        </p:nvSpPr>
        <p:spPr>
          <a:xfrm rot="4131860">
            <a:off x="5620505" y="3804386"/>
            <a:ext cx="333632" cy="939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25" name="TextBox 24"/>
          <p:cNvSpPr txBox="1"/>
          <p:nvPr/>
        </p:nvSpPr>
        <p:spPr>
          <a:xfrm>
            <a:off x="5791879" y="3758731"/>
            <a:ext cx="722870" cy="300082"/>
          </a:xfrm>
          <a:prstGeom prst="rect">
            <a:avLst/>
          </a:prstGeom>
          <a:noFill/>
        </p:spPr>
        <p:txBody>
          <a:bodyPr wrap="square" rtlCol="1">
            <a:spAutoFit/>
          </a:bodyPr>
          <a:lstStyle/>
          <a:p>
            <a:r>
              <a:rPr lang="he-IL" sz="1350" b="1" dirty="0">
                <a:solidFill>
                  <a:srgbClr val="FF0000"/>
                </a:solidFill>
              </a:rPr>
              <a:t>לגין</a:t>
            </a:r>
          </a:p>
        </p:txBody>
      </p:sp>
      <p:sp>
        <p:nvSpPr>
          <p:cNvPr id="26" name="חץ ימינה 25"/>
          <p:cNvSpPr/>
          <p:nvPr/>
        </p:nvSpPr>
        <p:spPr>
          <a:xfrm rot="675239">
            <a:off x="2108907" y="4035962"/>
            <a:ext cx="963827" cy="302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27" name="TextBox 26"/>
          <p:cNvSpPr txBox="1"/>
          <p:nvPr/>
        </p:nvSpPr>
        <p:spPr>
          <a:xfrm>
            <a:off x="1686697" y="3744870"/>
            <a:ext cx="1105930" cy="300082"/>
          </a:xfrm>
          <a:prstGeom prst="rect">
            <a:avLst/>
          </a:prstGeom>
          <a:noFill/>
        </p:spPr>
        <p:txBody>
          <a:bodyPr wrap="square" rtlCol="1">
            <a:spAutoFit/>
          </a:bodyPr>
          <a:lstStyle/>
          <a:p>
            <a:r>
              <a:rPr lang="he-IL" sz="1350" b="1" dirty="0">
                <a:solidFill>
                  <a:srgbClr val="FF0000"/>
                </a:solidFill>
              </a:rPr>
              <a:t>פארק בא-לגן</a:t>
            </a:r>
          </a:p>
        </p:txBody>
      </p:sp>
      <p:sp>
        <p:nvSpPr>
          <p:cNvPr id="3" name="TextBox 2"/>
          <p:cNvSpPr txBox="1"/>
          <p:nvPr/>
        </p:nvSpPr>
        <p:spPr>
          <a:xfrm>
            <a:off x="3191815" y="1433202"/>
            <a:ext cx="870847" cy="715581"/>
          </a:xfrm>
          <a:prstGeom prst="rect">
            <a:avLst/>
          </a:prstGeom>
          <a:noFill/>
        </p:spPr>
        <p:txBody>
          <a:bodyPr wrap="square" rtlCol="1">
            <a:spAutoFit/>
          </a:bodyPr>
          <a:lstStyle/>
          <a:p>
            <a:r>
              <a:rPr lang="he-IL" sz="1350" b="1" dirty="0" err="1">
                <a:solidFill>
                  <a:srgbClr val="FF0000"/>
                </a:solidFill>
                <a:effectLst>
                  <a:outerShdw blurRad="38100" dist="38100" dir="2700000" algn="tl">
                    <a:srgbClr val="000000">
                      <a:alpha val="43137"/>
                    </a:srgbClr>
                  </a:outerShdw>
                </a:effectLst>
              </a:rPr>
              <a:t>תב"ע</a:t>
            </a:r>
            <a:r>
              <a:rPr lang="he-IL" sz="1350" b="1" dirty="0">
                <a:solidFill>
                  <a:srgbClr val="FF0000"/>
                </a:solidFill>
                <a:effectLst>
                  <a:outerShdw blurRad="38100" dist="38100" dir="2700000" algn="tl">
                    <a:srgbClr val="000000">
                      <a:alpha val="43137"/>
                    </a:srgbClr>
                  </a:outerShdw>
                </a:effectLst>
              </a:rPr>
              <a:t> מבנה משק </a:t>
            </a:r>
          </a:p>
        </p:txBody>
      </p:sp>
      <p:sp>
        <p:nvSpPr>
          <p:cNvPr id="4" name="TextBox 3"/>
          <p:cNvSpPr txBox="1"/>
          <p:nvPr/>
        </p:nvSpPr>
        <p:spPr>
          <a:xfrm>
            <a:off x="2166053" y="4240725"/>
            <a:ext cx="2922373" cy="600164"/>
          </a:xfrm>
          <a:prstGeom prst="rect">
            <a:avLst/>
          </a:prstGeom>
          <a:noFill/>
        </p:spPr>
        <p:txBody>
          <a:bodyPr wrap="square" rtlCol="1">
            <a:spAutoFit/>
          </a:bodyPr>
          <a:lstStyle/>
          <a:p>
            <a:r>
              <a:rPr lang="he-IL" sz="3300" dirty="0">
                <a:solidFill>
                  <a:srgbClr val="FFFF00"/>
                </a:solidFill>
              </a:rPr>
              <a:t>השטח וסביבתו</a:t>
            </a:r>
          </a:p>
        </p:txBody>
      </p:sp>
      <p:cxnSp>
        <p:nvCxnSpPr>
          <p:cNvPr id="11" name="מחבר ישר 10"/>
          <p:cNvCxnSpPr/>
          <p:nvPr/>
        </p:nvCxnSpPr>
        <p:spPr>
          <a:xfrm flipV="1">
            <a:off x="3608173" y="2908472"/>
            <a:ext cx="877330" cy="9267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06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000"/>
                                        <p:tgtEl>
                                          <p:spTgt spid="26"/>
                                        </p:tgtEl>
                                      </p:cBhvr>
                                    </p:animEffect>
                                    <p:anim calcmode="lin" valueType="num">
                                      <p:cBhvr>
                                        <p:cTn id="36" dur="2000" fill="hold"/>
                                        <p:tgtEl>
                                          <p:spTgt spid="26"/>
                                        </p:tgtEl>
                                        <p:attrNameLst>
                                          <p:attrName>ppt_w</p:attrName>
                                        </p:attrNameLst>
                                      </p:cBhvr>
                                      <p:tavLst>
                                        <p:tav tm="0" fmla="#ppt_w*sin(2.5*pi*$)">
                                          <p:val>
                                            <p:fltVal val="0"/>
                                          </p:val>
                                        </p:tav>
                                        <p:tav tm="100000">
                                          <p:val>
                                            <p:fltVal val="1"/>
                                          </p:val>
                                        </p:tav>
                                      </p:tavLst>
                                    </p:anim>
                                    <p:anim calcmode="lin" valueType="num">
                                      <p:cBhvr>
                                        <p:cTn id="37" dur="2000" fill="hold"/>
                                        <p:tgtEl>
                                          <p:spTgt spid="26"/>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1" grpId="0" animBg="1"/>
      <p:bldP spid="22" grpId="0"/>
      <p:bldP spid="24" grpId="0" animBg="1"/>
      <p:bldP spid="25" grpId="0"/>
      <p:bldP spid="26" grpId="0" animBg="1"/>
      <p:bldP spid="27"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02251" y="6491792"/>
            <a:ext cx="430212" cy="365125"/>
          </a:xfrm>
        </p:spPr>
        <p:txBody>
          <a:bodyPr/>
          <a:lstStyle/>
          <a:p>
            <a:fld id="{F4D8132F-EA38-EB41-B995-EEAAEB177086}" type="slidenum">
              <a:rPr lang="en-US" smtClean="0">
                <a:solidFill>
                  <a:schemeClr val="bg1"/>
                </a:solidFill>
              </a:rPr>
              <a:pPr/>
              <a:t>6</a:t>
            </a:fld>
            <a:endParaRPr lang="en-US" dirty="0">
              <a:solidFill>
                <a:schemeClr val="bg1"/>
              </a:solidFill>
            </a:endParaRPr>
          </a:p>
        </p:txBody>
      </p:sp>
      <p:cxnSp>
        <p:nvCxnSpPr>
          <p:cNvPr id="30" name="Straight Connector 29"/>
          <p:cNvCxnSpPr/>
          <p:nvPr/>
        </p:nvCxnSpPr>
        <p:spPr>
          <a:xfrm>
            <a:off x="327807" y="928124"/>
            <a:ext cx="8589551" cy="13171"/>
          </a:xfrm>
          <a:prstGeom prst="line">
            <a:avLst/>
          </a:prstGeom>
          <a:ln w="22225">
            <a:solidFill>
              <a:srgbClr val="C00000"/>
            </a:solidFill>
          </a:ln>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327807" y="406186"/>
            <a:ext cx="8589551" cy="401485"/>
          </a:xfrm>
          <a:prstGeom prst="rect">
            <a:avLst/>
          </a:prstGeom>
          <a:no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rtl="1">
              <a:lnSpc>
                <a:spcPct val="115000"/>
              </a:lnSpc>
              <a:spcAft>
                <a:spcPts val="1000"/>
              </a:spcAft>
              <a:buNone/>
              <a:tabLst>
                <a:tab pos="4343400" algn="l"/>
              </a:tabLst>
            </a:pPr>
            <a:r>
              <a:rPr lang="he-IL" sz="1800" b="1" dirty="0">
                <a:effectLst/>
                <a:latin typeface="Calibri" panose="020F0502020204030204" pitchFamily="34" charset="0"/>
                <a:ea typeface="Calibri" panose="020F0502020204030204" pitchFamily="34" charset="0"/>
                <a:cs typeface="David" panose="020E0502060401010101" pitchFamily="34" charset="-79"/>
              </a:rPr>
              <a:t>תיאור המגרש המוצע בקיבוץ יגור - המשך</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303035" y="1324193"/>
            <a:ext cx="8537930" cy="3273973"/>
          </a:xfrm>
          <a:prstGeom prst="rect">
            <a:avLst/>
          </a:prstGeom>
          <a:noFill/>
        </p:spPr>
        <p:txBody>
          <a:bodyPr wrap="square" rtlCol="1">
            <a:spAutoFit/>
          </a:bodyPr>
          <a:lstStyle/>
          <a:p>
            <a:pPr marL="457200" indent="-457200" algn="r" rtl="1">
              <a:lnSpc>
                <a:spcPct val="150000"/>
              </a:lnSpc>
              <a:spcAft>
                <a:spcPts val="400"/>
              </a:spcAft>
              <a:buFont typeface="+mj-lt"/>
              <a:buAutoNum type="arabicPeriod"/>
            </a:pPr>
            <a:r>
              <a:rPr lang="he-IL" sz="1800" u="sng" dirty="0" err="1">
                <a:effectLst/>
                <a:latin typeface="Calibri" panose="020F0502020204030204" pitchFamily="34" charset="0"/>
                <a:ea typeface="Calibri" panose="020F0502020204030204" pitchFamily="34" charset="0"/>
                <a:cs typeface="David" panose="020E0502060401010101" pitchFamily="34" charset="-79"/>
              </a:rPr>
              <a:t>תשריט</a:t>
            </a:r>
            <a:r>
              <a:rPr lang="he-IL" sz="1800" u="sng" dirty="0">
                <a:effectLst/>
                <a:latin typeface="Calibri" panose="020F0502020204030204" pitchFamily="34" charset="0"/>
                <a:ea typeface="Calibri" panose="020F0502020204030204" pitchFamily="34" charset="0"/>
                <a:cs typeface="David" panose="020E0502060401010101" pitchFamily="34" charset="-79"/>
              </a:rPr>
              <a:t> עם סימון של המגרש:</a:t>
            </a:r>
          </a:p>
          <a:p>
            <a:pPr marL="457200" indent="-457200" algn="r" rtl="1">
              <a:lnSpc>
                <a:spcPct val="150000"/>
              </a:lnSpc>
              <a:spcAft>
                <a:spcPts val="400"/>
              </a:spcAft>
              <a:buFont typeface="+mj-lt"/>
              <a:buAutoNum type="arabicPeriod"/>
            </a:pPr>
            <a:endParaRPr lang="he-IL" u="sng"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sz="1800" u="sng" dirty="0">
              <a:effectLst/>
              <a:latin typeface="Calibri" panose="020F0502020204030204" pitchFamily="34" charset="0"/>
              <a:ea typeface="Calibri" panose="020F0502020204030204" pitchFamily="34" charset="0"/>
              <a:cs typeface="David" panose="020E0502060401010101" pitchFamily="34" charset="-79"/>
            </a:endParaRPr>
          </a:p>
          <a:p>
            <a:pPr algn="r" rtl="1">
              <a:lnSpc>
                <a:spcPct val="150000"/>
              </a:lnSpc>
              <a:spcAft>
                <a:spcPts val="400"/>
              </a:spcAft>
            </a:pPr>
            <a:endParaRPr lang="he-IL" sz="1800" dirty="0">
              <a:effectLst/>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50000"/>
              </a:lnSpc>
              <a:spcAft>
                <a:spcPts val="400"/>
              </a:spcAft>
              <a:buFont typeface="+mj-lt"/>
              <a:buAutoNum type="arabicPeriod"/>
            </a:pPr>
            <a:endParaRPr lang="he-IL" sz="1800" dirty="0">
              <a:effectLst/>
              <a:latin typeface="Calibri" panose="020F0502020204030204" pitchFamily="34" charset="0"/>
              <a:ea typeface="Calibri" panose="020F0502020204030204" pitchFamily="34" charset="0"/>
              <a:cs typeface="David" panose="020E0502060401010101" pitchFamily="34" charset="-79"/>
            </a:endParaRPr>
          </a:p>
          <a:p>
            <a:pPr algn="r" rtl="1">
              <a:lnSpc>
                <a:spcPct val="150000"/>
              </a:lnSpc>
              <a:spcAft>
                <a:spcPts val="400"/>
              </a:spcAft>
            </a:pPr>
            <a:endParaRPr lang="he-IL" b="1" dirty="0">
              <a:latin typeface="Calibri" panose="020F0502020204030204" pitchFamily="34" charset="0"/>
              <a:ea typeface="Calibri" panose="020F0502020204030204" pitchFamily="34" charset="0"/>
              <a:cs typeface="David" panose="020E0502060401010101" pitchFamily="34" charset="-79"/>
            </a:endParaRPr>
          </a:p>
        </p:txBody>
      </p:sp>
      <p:pic>
        <p:nvPicPr>
          <p:cNvPr id="4" name="תמונה 3">
            <a:extLst>
              <a:ext uri="{FF2B5EF4-FFF2-40B4-BE49-F238E27FC236}">
                <a16:creationId xmlns:a16="http://schemas.microsoft.com/office/drawing/2014/main" xmlns="" id="{AB5FC25E-621E-47E9-9482-E2C5857C8A4D}"/>
              </a:ext>
            </a:extLst>
          </p:cNvPr>
          <p:cNvPicPr>
            <a:picLocks noChangeAspect="1"/>
          </p:cNvPicPr>
          <p:nvPr/>
        </p:nvPicPr>
        <p:blipFill>
          <a:blip r:embed="rId2"/>
          <a:stretch>
            <a:fillRect/>
          </a:stretch>
        </p:blipFill>
        <p:spPr>
          <a:xfrm>
            <a:off x="611560" y="1124704"/>
            <a:ext cx="5121806" cy="5215549"/>
          </a:xfrm>
          <a:prstGeom prst="rect">
            <a:avLst/>
          </a:prstGeom>
        </p:spPr>
      </p:pic>
      <p:sp>
        <p:nvSpPr>
          <p:cNvPr id="5" name="תיבת טקסט 4">
            <a:extLst>
              <a:ext uri="{FF2B5EF4-FFF2-40B4-BE49-F238E27FC236}">
                <a16:creationId xmlns:a16="http://schemas.microsoft.com/office/drawing/2014/main" xmlns="" id="{1E1F21A3-F627-4A86-B026-CBF52E89C787}"/>
              </a:ext>
            </a:extLst>
          </p:cNvPr>
          <p:cNvSpPr txBox="1"/>
          <p:nvPr/>
        </p:nvSpPr>
        <p:spPr>
          <a:xfrm>
            <a:off x="6336350" y="2132856"/>
            <a:ext cx="2304256" cy="369332"/>
          </a:xfrm>
          <a:prstGeom prst="rect">
            <a:avLst/>
          </a:prstGeom>
          <a:noFill/>
        </p:spPr>
        <p:txBody>
          <a:bodyPr wrap="square" rtlCol="1">
            <a:spAutoFit/>
          </a:bodyPr>
          <a:lstStyle/>
          <a:p>
            <a:r>
              <a:rPr lang="he-IL" dirty="0"/>
              <a:t>שטח </a:t>
            </a:r>
            <a:r>
              <a:rPr lang="he-IL" dirty="0" err="1"/>
              <a:t>למרלוג</a:t>
            </a:r>
            <a:endParaRPr lang="he-IL" dirty="0"/>
          </a:p>
        </p:txBody>
      </p:sp>
      <p:sp>
        <p:nvSpPr>
          <p:cNvPr id="10" name="תיבת טקסט 9">
            <a:extLst>
              <a:ext uri="{FF2B5EF4-FFF2-40B4-BE49-F238E27FC236}">
                <a16:creationId xmlns:a16="http://schemas.microsoft.com/office/drawing/2014/main" xmlns="" id="{A3F61E13-9239-495E-BAA2-3438B2E14C43}"/>
              </a:ext>
            </a:extLst>
          </p:cNvPr>
          <p:cNvSpPr txBox="1"/>
          <p:nvPr/>
        </p:nvSpPr>
        <p:spPr>
          <a:xfrm>
            <a:off x="6012159" y="2885086"/>
            <a:ext cx="2690091" cy="646331"/>
          </a:xfrm>
          <a:prstGeom prst="rect">
            <a:avLst/>
          </a:prstGeom>
          <a:noFill/>
        </p:spPr>
        <p:txBody>
          <a:bodyPr wrap="square" rtlCol="1">
            <a:spAutoFit/>
          </a:bodyPr>
          <a:lstStyle/>
          <a:p>
            <a:r>
              <a:rPr lang="he-IL" dirty="0"/>
              <a:t>שטח לחניה, טעינה פריקה</a:t>
            </a:r>
          </a:p>
          <a:p>
            <a:endParaRPr lang="he-IL" dirty="0"/>
          </a:p>
        </p:txBody>
      </p:sp>
      <p:cxnSp>
        <p:nvCxnSpPr>
          <p:cNvPr id="9" name="מחבר חץ ישר 8">
            <a:extLst>
              <a:ext uri="{FF2B5EF4-FFF2-40B4-BE49-F238E27FC236}">
                <a16:creationId xmlns:a16="http://schemas.microsoft.com/office/drawing/2014/main" xmlns="" id="{8FC62D51-D70D-4B7D-B0C1-66C0BD433973}"/>
              </a:ext>
            </a:extLst>
          </p:cNvPr>
          <p:cNvCxnSpPr>
            <a:cxnSpLocks/>
          </p:cNvCxnSpPr>
          <p:nvPr/>
        </p:nvCxnSpPr>
        <p:spPr>
          <a:xfrm flipH="1">
            <a:off x="2627784" y="2368564"/>
            <a:ext cx="4536504" cy="7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מחבר חץ ישר 12">
            <a:extLst>
              <a:ext uri="{FF2B5EF4-FFF2-40B4-BE49-F238E27FC236}">
                <a16:creationId xmlns:a16="http://schemas.microsoft.com/office/drawing/2014/main" xmlns="" id="{4EB2A673-BC67-4383-8551-8110E361CE82}"/>
              </a:ext>
            </a:extLst>
          </p:cNvPr>
          <p:cNvCxnSpPr>
            <a:cxnSpLocks/>
          </p:cNvCxnSpPr>
          <p:nvPr/>
        </p:nvCxnSpPr>
        <p:spPr>
          <a:xfrm flipH="1" flipV="1">
            <a:off x="1907705" y="1988841"/>
            <a:ext cx="4134186" cy="1101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68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89" y="1179980"/>
            <a:ext cx="7321923" cy="4731450"/>
          </a:xfrm>
          <a:prstGeom prst="rect">
            <a:avLst/>
          </a:prstGeom>
        </p:spPr>
      </p:pic>
    </p:spTree>
    <p:extLst>
      <p:ext uri="{BB962C8B-B14F-4D97-AF65-F5344CB8AC3E}">
        <p14:creationId xmlns:p14="http://schemas.microsoft.com/office/powerpoint/2010/main" val="40559652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9342"/>
            <a:ext cx="9144000" cy="5139317"/>
          </a:xfrm>
          <a:prstGeom prst="rect">
            <a:avLst/>
          </a:prstGeom>
        </p:spPr>
      </p:pic>
    </p:spTree>
    <p:extLst>
      <p:ext uri="{BB962C8B-B14F-4D97-AF65-F5344CB8AC3E}">
        <p14:creationId xmlns:p14="http://schemas.microsoft.com/office/powerpoint/2010/main" val="127795152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9342"/>
            <a:ext cx="9144000" cy="5139317"/>
          </a:xfrm>
          <a:prstGeom prst="rect">
            <a:avLst/>
          </a:prstGeom>
        </p:spPr>
      </p:pic>
    </p:spTree>
    <p:extLst>
      <p:ext uri="{BB962C8B-B14F-4D97-AF65-F5344CB8AC3E}">
        <p14:creationId xmlns:p14="http://schemas.microsoft.com/office/powerpoint/2010/main" val="11318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901</Words>
  <Application>Microsoft Office PowerPoint</Application>
  <PresentationFormat>‫הצגה על המסך (4:3)</PresentationFormat>
  <Paragraphs>78</Paragraphs>
  <Slides>14</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14</vt:i4>
      </vt:variant>
    </vt:vector>
  </HeadingPairs>
  <TitlesOfParts>
    <vt:vector size="22" baseType="lpstr">
      <vt:lpstr>Alef</vt:lpstr>
      <vt:lpstr>Arial</vt:lpstr>
      <vt:lpstr>Calibri</vt:lpstr>
      <vt:lpstr>David</vt:lpstr>
      <vt:lpstr>Lato Hairline</vt:lpstr>
      <vt:lpstr>Lato Light</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lenovo</dc:creator>
  <cp:lastModifiedBy>nadlan yagur</cp:lastModifiedBy>
  <cp:revision>28</cp:revision>
  <dcterms:created xsi:type="dcterms:W3CDTF">2021-04-04T19:16:41Z</dcterms:created>
  <dcterms:modified xsi:type="dcterms:W3CDTF">2021-05-20T08:57:21Z</dcterms:modified>
</cp:coreProperties>
</file>