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315" r:id="rId4"/>
    <p:sldId id="316" r:id="rId5"/>
    <p:sldId id="317" r:id="rId6"/>
    <p:sldId id="261" r:id="rId7"/>
    <p:sldId id="263" r:id="rId8"/>
    <p:sldId id="308" r:id="rId9"/>
    <p:sldId id="309" r:id="rId10"/>
    <p:sldId id="295" r:id="rId11"/>
    <p:sldId id="319" r:id="rId12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7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3" y="3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A6BA4B-0C48-4216-B51D-274D6728049A}" type="datetime1">
              <a:rPr lang="en-US" smtClean="0"/>
              <a:t>05-May-21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EE318B-10B7-48F0-9DBE-4ECE769FE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6927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AF0036-C69C-467A-98C2-D78AD20CD64D}" type="datetime1">
              <a:rPr lang="en-US" smtClean="0"/>
              <a:t>05-May-21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E7EBD-0361-4B26-B583-61767604A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69965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3649641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799299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183789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782770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3077913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6710679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99003859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88303035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76864075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0449933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1771899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04A1E-ABF6-455F-B39A-DBB97073F18C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AB02C-14B7-4189-9FD7-9F794AB0889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1844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20123"/>
          </a:xfrm>
        </p:spPr>
        <p:txBody>
          <a:bodyPr>
            <a:normAutofit/>
          </a:bodyPr>
          <a:lstStyle/>
          <a:p>
            <a:r>
              <a:rPr lang="he-IL" b="1" dirty="0">
                <a:cs typeface="+mn-cs"/>
              </a:rPr>
              <a:t>מבנה ארגוני</a:t>
            </a:r>
            <a:br>
              <a:rPr lang="he-IL" b="1" dirty="0">
                <a:cs typeface="+mn-cs"/>
              </a:rPr>
            </a:br>
            <a:r>
              <a:rPr lang="he-IL" b="1" dirty="0">
                <a:cs typeface="+mn-cs"/>
              </a:rPr>
              <a:t> של קיבוץ יגור</a:t>
            </a:r>
            <a:br>
              <a:rPr lang="he-IL" b="1" dirty="0">
                <a:cs typeface="+mn-cs"/>
              </a:rPr>
            </a:br>
            <a:br>
              <a:rPr lang="en-US" sz="2400" b="1" dirty="0">
                <a:cs typeface="+mn-cs"/>
              </a:rPr>
            </a:br>
            <a:r>
              <a:rPr lang="he-IL" sz="2800" dirty="0">
                <a:cs typeface="+mn-cs"/>
              </a:rPr>
              <a:t>    </a:t>
            </a:r>
            <a:r>
              <a:rPr lang="en-US" sz="2800" dirty="0">
                <a:cs typeface="+mn-cs"/>
              </a:rPr>
              <a:t> </a:t>
            </a:r>
            <a:r>
              <a:rPr lang="he-IL" sz="2800" dirty="0">
                <a:cs typeface="+mn-cs"/>
              </a:rPr>
              <a:t>הצעה א  </a:t>
            </a:r>
            <a:br>
              <a:rPr lang="he-IL" sz="2800" dirty="0">
                <a:cs typeface="+mn-cs"/>
              </a:rPr>
            </a:br>
            <a:r>
              <a:rPr lang="he-IL" sz="4000" b="1" dirty="0">
                <a:cs typeface="+mn-cs"/>
              </a:rPr>
              <a:t> 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1A67EE-8EC6-486E-A9DB-5DAFC9A08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159CE-B967-4F22-BAC1-D24BA96A35E6}" type="datetime8">
              <a:rPr lang="he-IL" smtClean="0"/>
              <a:t>05 מאי 21</a:t>
            </a:fld>
            <a:endParaRPr lang="he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1D6F2A-8560-4669-B218-CB500C69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A0F64A-432E-4BD1-AC2C-72F25E9B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D8F-902D-43B1-9295-D6D9E0D23BE6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6263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518984"/>
            <a:ext cx="10515600" cy="5657979"/>
          </a:xfrm>
        </p:spPr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he-IL" sz="2400" b="1" dirty="0"/>
              <a:t>הרכב ותפקידי ועד ההנהלה </a:t>
            </a:r>
          </a:p>
          <a:p>
            <a:pPr algn="r" rtl="1"/>
            <a:endParaRPr lang="he-IL" sz="2400" dirty="0"/>
          </a:p>
          <a:p>
            <a:pPr algn="r" rtl="1"/>
            <a:r>
              <a:rPr lang="he-IL" sz="2400" dirty="0"/>
              <a:t>הרכב: יו"ר הקיבוץ (40% משרה), מנהל קהילה, מנהל עסקי (שהוא גם יו"ר אחי"ג), גזבר, מנהל מש"א, 5 נציגי ציבור</a:t>
            </a:r>
            <a:br>
              <a:rPr lang="en-US" sz="2400" dirty="0"/>
            </a:br>
            <a:r>
              <a:rPr lang="he-IL" sz="2400" u="sng" dirty="0"/>
              <a:t>תפקידים:</a:t>
            </a:r>
            <a:endParaRPr lang="he-IL" sz="2400" dirty="0"/>
          </a:p>
          <a:p>
            <a:pPr algn="r" rtl="1"/>
            <a:r>
              <a:rPr lang="he-IL" sz="2400" dirty="0"/>
              <a:t> גיבוש אסטרטגיה והובלה מטרות ארוכות טווח, בשיתוף הנהלות קהילה וכלכלית: </a:t>
            </a:r>
            <a:r>
              <a:rPr lang="he-IL" sz="2000" dirty="0"/>
              <a:t>פיתוח תשתיות, תכנית מתאר, הסדרי דיור, מדיניות מיסוי, חלוקת פרות נכסים, מעקב ועדכון חוברת השינוי... </a:t>
            </a:r>
          </a:p>
          <a:p>
            <a:pPr algn="r" rtl="1"/>
            <a:r>
              <a:rPr lang="he-IL" sz="2400" dirty="0"/>
              <a:t>לתאם הכנת תקציב שנתי ותכנית המשק,  והבאתם לאישור האסיפה.</a:t>
            </a:r>
          </a:p>
          <a:p>
            <a:pPr algn="r" rtl="1"/>
            <a:r>
              <a:rPr lang="he-IL" sz="2400" dirty="0"/>
              <a:t>להביא לאישור האסיפה פעולות שאינן במהלך העסקים השוטף של אחי"ג ותאגידיה ויגור</a:t>
            </a:r>
          </a:p>
          <a:p>
            <a:pPr algn="r" rtl="1"/>
            <a:r>
              <a:rPr lang="he-IL" sz="2400" dirty="0"/>
              <a:t>לתאם את הקשרים בין יגור ותאגידיה (זכויות עובדים חברי יגור, שכר דירה, מדיניות העברות כספים...)</a:t>
            </a:r>
          </a:p>
          <a:p>
            <a:pPr algn="r" rtl="1"/>
            <a:r>
              <a:rPr lang="he-IL" sz="2400" dirty="0"/>
              <a:t>למשוך דיווחים ולדאוג ל"שקיפות מבוקרת" של התאגידים מול חברי יגור.</a:t>
            </a:r>
            <a:endParaRPr lang="en-US" sz="2400" dirty="0"/>
          </a:p>
          <a:p>
            <a:pPr algn="r" rtl="1"/>
            <a:r>
              <a:rPr lang="he-IL" sz="2400" dirty="0"/>
              <a:t>להיות האספה הכללית של כל אחד מתאגידי הבת של אחי"ג ושל יגור.</a:t>
            </a:r>
          </a:p>
          <a:p>
            <a:pPr marL="0" indent="0" algn="r" rtl="1">
              <a:buNone/>
            </a:pPr>
            <a:r>
              <a:rPr lang="en-US" sz="2400" dirty="0"/>
              <a:t> </a:t>
            </a:r>
            <a:endParaRPr lang="he-IL" sz="2400" dirty="0"/>
          </a:p>
          <a:p>
            <a:pPr algn="r" rtl="1"/>
            <a:endParaRPr lang="he-IL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C7C0D-9071-4936-99E8-358179DC2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45EE-CCF3-43E4-8532-99FB6B561C97}" type="datetime8">
              <a:rPr lang="he-IL" smtClean="0"/>
              <a:t>05 מאי 21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798EC-CBAC-4A8D-93BA-65142DB8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3B504-7A6B-47F5-821D-A61400BE6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627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578498"/>
            <a:ext cx="10515600" cy="559846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u="sng" dirty="0"/>
              <a:t>הערות מסכמות</a:t>
            </a:r>
          </a:p>
          <a:p>
            <a:pPr algn="r" rtl="1"/>
            <a:r>
              <a:rPr lang="he-IL" dirty="0"/>
              <a:t>מבנה מומלץ על ידי התק"צ, ומתפקד היטב בקיבוצים רבים</a:t>
            </a:r>
          </a:p>
          <a:p>
            <a:pPr algn="r" rtl="1"/>
            <a:r>
              <a:rPr lang="he-IL" dirty="0"/>
              <a:t>הקפי משרה זהים לאלו שבהצעה החלופית.</a:t>
            </a:r>
          </a:p>
          <a:p>
            <a:pPr algn="r" rtl="1"/>
            <a:r>
              <a:rPr lang="he-IL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מקטין ריכוזיות: מנהל הקהילה, מנהל עסקים ויו"ר הקיבוץ תפקידים נפרדים (בפועל, אצלנו יו"ר הקיבוץ הוא גם מנהל הקהילה).</a:t>
            </a:r>
          </a:p>
          <a:p>
            <a:pPr algn="r" rtl="1"/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מחזק את ההפרדה בין הקהילה לעסקים (קשור להרמת מסך) - </a:t>
            </a:r>
            <a:r>
              <a:rPr lang="he-IL" dirty="0"/>
              <a:t>הנהלת הקהילה לא משתתפת בהנהלות התאגידים</a:t>
            </a:r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 rtl="1"/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ועד ההנהלה מתמקד בתכנון אסטרטגי ארוך טווח, תוך ראייה כוללת של הקהילה ושל העסקים.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(פיתוח, תכנית מתאר, מדיניות מיסוי, הסדרי דיור, עדכון ערכי ליבה, ...)</a:t>
            </a:r>
            <a:endParaRPr lang="he-IL" dirty="0"/>
          </a:p>
          <a:p>
            <a:pPr algn="r" rtl="1"/>
            <a:r>
              <a:rPr lang="he-IL" dirty="0"/>
              <a:t>הרכב הנהלת הקהילה משקף יותר נכון את צרכי הקהילה.</a:t>
            </a:r>
          </a:p>
          <a:p>
            <a:pPr algn="r" rtl="1"/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ועד ההנהלה עוסק באופן שוטף ב</a:t>
            </a:r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יחסים בין הקהילה ותאגידיה, ובכך ממלא חוסר הקיים היום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(נושאים לדוגמה: משכורות, מדינות העברות, ועוד)</a:t>
            </a:r>
          </a:p>
          <a:p>
            <a:pPr algn="r" rtl="1"/>
            <a:endParaRPr lang="he-IL" dirty="0"/>
          </a:p>
          <a:p>
            <a:pPr algn="r" rt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74616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407987"/>
            <a:ext cx="10515600" cy="765175"/>
          </a:xfrm>
        </p:spPr>
        <p:txBody>
          <a:bodyPr>
            <a:normAutofit fontScale="90000"/>
          </a:bodyPr>
          <a:lstStyle/>
          <a:p>
            <a:pPr algn="ctr" rtl="1"/>
            <a:r>
              <a:rPr lang="he-IL" sz="3600" b="1" dirty="0">
                <a:cs typeface="+mn-cs"/>
              </a:rPr>
              <a:t>מטרות הצוות כפי שנקבעו בהחלטת אסיפה מיולי 2019:</a:t>
            </a:r>
            <a:br>
              <a:rPr lang="he-IL" sz="3600" b="1" dirty="0">
                <a:cs typeface="+mn-cs"/>
              </a:rPr>
            </a:br>
            <a:endParaRPr lang="he-IL" sz="3600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538287"/>
            <a:ext cx="10515600" cy="48180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he-IL" b="1" dirty="0"/>
              <a:t>להמליץ על מבנה שיהיה</a:t>
            </a:r>
          </a:p>
          <a:p>
            <a:pPr marL="0" indent="0" algn="r" rtl="1">
              <a:buNone/>
            </a:pPr>
            <a:br>
              <a:rPr lang="en-US" dirty="0"/>
            </a:br>
            <a:r>
              <a:rPr lang="he-IL" dirty="0"/>
              <a:t>א. יעיל ופונקציונאלי</a:t>
            </a:r>
          </a:p>
          <a:p>
            <a:pPr marL="0" indent="0" algn="r" rtl="1">
              <a:buNone/>
            </a:pPr>
            <a:r>
              <a:rPr lang="he-IL" dirty="0"/>
              <a:t>ב. "רזה" וחסכוני</a:t>
            </a:r>
          </a:p>
          <a:p>
            <a:pPr marL="0" indent="0" algn="r" rtl="1">
              <a:buNone/>
            </a:pPr>
            <a:r>
              <a:rPr lang="he-IL" dirty="0"/>
              <a:t>ג. תואם את התרבות והערכים של יגור</a:t>
            </a:r>
          </a:p>
          <a:p>
            <a:pPr marL="0" indent="0" algn="r" rtl="1">
              <a:buNone/>
            </a:pPr>
            <a:r>
              <a:rPr lang="he-IL" dirty="0"/>
              <a:t>ד. שואף להגדיל את רווחת הפרט</a:t>
            </a:r>
          </a:p>
          <a:p>
            <a:pPr marL="0" indent="0" algn="r" rtl="1">
              <a:buNone/>
            </a:pPr>
            <a:r>
              <a:rPr lang="he-IL" dirty="0"/>
              <a:t>ה. שקוף ומשתף</a:t>
            </a:r>
            <a:endParaRPr lang="he-IL" sz="2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F4FCA-7717-44CC-A06F-B76AC0A3F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8D76A-9A7E-4F4C-AEEF-9D73B70F6908}" type="datetime8">
              <a:rPr lang="he-IL" smtClean="0"/>
              <a:pPr/>
              <a:t>05 מאי 21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591D9-0E42-41A4-9767-997D0BFC1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DC10C-8E35-4A13-BCE8-20A03807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D8F-902D-43B1-9295-D6D9E0D23BE6}" type="slidenum">
              <a:rPr lang="he-IL" smtClean="0"/>
              <a:pPr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1153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5227370-96FA-4D84-9DAF-4BBBA9884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1"/>
            <a:ext cx="9956180" cy="10816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u="sng" dirty="0"/>
              <a:t>הצוות החליט להתקדם בשני שלבים </a:t>
            </a:r>
            <a:br>
              <a:rPr lang="he-IL" b="1" u="sng" dirty="0"/>
            </a:br>
            <a:r>
              <a:rPr lang="he-IL" b="1" u="sng" dirty="0"/>
              <a:t>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E5764-A5FB-451F-894F-930E9578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2EDA5-BEAB-422D-9F7E-275805208A1A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C2C78-BA3E-4C7F-B141-7B860AF08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6349E-4665-4F5A-84DA-441EE271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D8F-902D-43B1-9295-D6D9E0D23BE6}" type="slidenum">
              <a:rPr lang="he-IL" smtClean="0"/>
              <a:t>3</a:t>
            </a:fld>
            <a:endParaRPr lang="he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AEDAB5-5E96-4E11-AB6A-B9F589EE1A84}"/>
              </a:ext>
            </a:extLst>
          </p:cNvPr>
          <p:cNvSpPr txBox="1"/>
          <p:nvPr/>
        </p:nvSpPr>
        <p:spPr>
          <a:xfrm>
            <a:off x="838200" y="2241395"/>
            <a:ext cx="96662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3200" u="sng" dirty="0"/>
              <a:t>שלב א</a:t>
            </a:r>
            <a:r>
              <a:rPr lang="he-IL" sz="3200" dirty="0"/>
              <a:t>. הגדרת מבנה ה"הנהלות" ותחומי אחריותן, ובמסגרת זו להגדיר מחדש את מבנה הקשרים בין יגור לאחי"ג.</a:t>
            </a:r>
          </a:p>
          <a:p>
            <a:endParaRPr lang="he-IL" sz="3200" dirty="0"/>
          </a:p>
          <a:p>
            <a:r>
              <a:rPr lang="he-IL" sz="3200" u="sng" dirty="0"/>
              <a:t>שלב ב</a:t>
            </a:r>
            <a:r>
              <a:rPr lang="he-IL" sz="3200" dirty="0"/>
              <a:t>. פרוט נוסף של גופי ניהול ותפקידים - כולל נוהל קדנציות (אורך קדנציה ומספר קדנציות מקסימאלי) והקפי משרה -  מרמת ההנהלות דרומה (על לרמה שיוחלט עליה).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9962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E5764-A5FB-451F-894F-930E9578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FE69E-5F06-4DBB-A946-B508335161E9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C2C78-BA3E-4C7F-B141-7B860AF08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6349E-4665-4F5A-84DA-441EE271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D8F-902D-43B1-9295-D6D9E0D23BE6}" type="slidenum">
              <a:rPr lang="he-IL" smtClean="0"/>
              <a:t>4</a:t>
            </a:fld>
            <a:endParaRPr lang="he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AEDAB5-5E96-4E11-AB6A-B9F589EE1A84}"/>
              </a:ext>
            </a:extLst>
          </p:cNvPr>
          <p:cNvSpPr txBox="1"/>
          <p:nvPr/>
        </p:nvSpPr>
        <p:spPr>
          <a:xfrm>
            <a:off x="838200" y="1232023"/>
            <a:ext cx="966624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5400" dirty="0"/>
              <a:t>שלב א: הגדרת מבנה ה"הנהלות" ותחומי אחריותן, ובמסגרת זו הגדרת מבנה הקשרים בין יגור לאחי"ג.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86478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5227370-96FA-4D84-9DAF-4BBBA9884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1"/>
            <a:ext cx="9956180" cy="10816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he-IL" b="1" u="sng" dirty="0"/>
              <a:t> 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E5764-A5FB-451F-894F-930E9578A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B8F45-3A20-4609-9D1A-9F613D641B68}" type="datetime8">
              <a:rPr lang="he-IL" smtClean="0"/>
              <a:t>05 מאי 21</a:t>
            </a:fld>
            <a:endParaRPr lang="he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C2C78-BA3E-4C7F-B141-7B860AF08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6349E-4665-4F5A-84DA-441EE2713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90D8F-902D-43B1-9295-D6D9E0D23BE6}" type="slidenum">
              <a:rPr lang="he-IL" smtClean="0"/>
              <a:t>5</a:t>
            </a:fld>
            <a:endParaRPr lang="he-IL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6AEDAB5-5E96-4E11-AB6A-B9F589EE1A84}"/>
              </a:ext>
            </a:extLst>
          </p:cNvPr>
          <p:cNvSpPr txBox="1"/>
          <p:nvPr/>
        </p:nvSpPr>
        <p:spPr>
          <a:xfrm>
            <a:off x="817756" y="1218573"/>
            <a:ext cx="99766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מטרות ההצעה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1. </a:t>
            </a:r>
            <a:r>
              <a:rPr lang="he-IL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הקטנת הריכוזיות במבנה הקיים היום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הקמת גוף שיתמקד בתכנון אסטרטגי ארוך טווח, תוך ראייה כוללת של הקהילה ושל תאגידיה.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(פיתוח, תכנית מתאר, מדיניות מיסוי, הסדרי דיור, עדכון ערכי ליבה, ...)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he-IL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הקמת גוף שיעסוק ביחסים  השוטפים בין יגור ותאגידיה </a:t>
            </a:r>
            <a:r>
              <a:rPr kumimoji="0" 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(משכורות, מדינות העברות, ועוד)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r" rtl="1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r>
              <a:rPr lang="he-IL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3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CD2946-3D56-4A8F-9289-6A9C58FB09E5}"/>
              </a:ext>
            </a:extLst>
          </p:cNvPr>
          <p:cNvSpPr txBox="1"/>
          <p:nvPr/>
        </p:nvSpPr>
        <p:spPr>
          <a:xfrm>
            <a:off x="2456873" y="5449455"/>
            <a:ext cx="66871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he-IL" sz="2400" i="1" u="sng" dirty="0">
                <a:solidFill>
                  <a:prstClr val="black"/>
                </a:solidFill>
              </a:rPr>
              <a:t>המבנה המוצע על ידי התק"צ מאפשר להשיג מטרות אלו</a:t>
            </a:r>
          </a:p>
        </p:txBody>
      </p:sp>
    </p:spTree>
    <p:extLst>
      <p:ext uri="{BB962C8B-B14F-4D97-AF65-F5344CB8AC3E}">
        <p14:creationId xmlns:p14="http://schemas.microsoft.com/office/powerpoint/2010/main" val="3981780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627807" y="112117"/>
            <a:ext cx="9188206" cy="629811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he-IL" sz="4400" dirty="0"/>
              <a:t>המבנה המומלץ על ידי צוות הון אנושי, תק"צ, 2014</a:t>
            </a:r>
            <a:endParaRPr lang="he-IL" dirty="0">
              <a:latin typeface="Assistant ExtraBold" panose="00000900000000000000" pitchFamily="2" charset="-79"/>
              <a:cs typeface="Assistant ExtraBold" panose="00000900000000000000" pitchFamily="2" charset="-79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378153" y="6494036"/>
            <a:ext cx="2743200" cy="365125"/>
          </a:xfrm>
        </p:spPr>
        <p:txBody>
          <a:bodyPr/>
          <a:lstStyle/>
          <a:p>
            <a:fld id="{37B33E98-2491-465E-8335-B7607BF42C58}" type="datetime8">
              <a:rPr lang="he-IL" b="1" smtClean="0"/>
              <a:t>05 מאי 21</a:t>
            </a:fld>
            <a:endParaRPr lang="he-IL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57075" y="6298765"/>
            <a:ext cx="4114800" cy="365125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12ACF2B-8DF7-48EB-8113-C0923518F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6</a:t>
            </a:fld>
            <a:endParaRPr lang="he-IL"/>
          </a:p>
        </p:txBody>
      </p:sp>
      <p:cxnSp>
        <p:nvCxnSpPr>
          <p:cNvPr id="6" name="_s2097"/>
          <p:cNvCxnSpPr>
            <a:cxnSpLocks noChangeShapeType="1"/>
            <a:stCxn id="48" idx="3"/>
            <a:endCxn id="27" idx="2"/>
          </p:cNvCxnSpPr>
          <p:nvPr/>
        </p:nvCxnSpPr>
        <p:spPr bwMode="auto">
          <a:xfrm flipV="1">
            <a:off x="5103267" y="1431785"/>
            <a:ext cx="1275044" cy="389830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_s2091"/>
          <p:cNvCxnSpPr>
            <a:cxnSpLocks noChangeShapeType="1"/>
          </p:cNvCxnSpPr>
          <p:nvPr/>
        </p:nvCxnSpPr>
        <p:spPr bwMode="auto">
          <a:xfrm rot="10800000">
            <a:off x="9506305" y="3642734"/>
            <a:ext cx="323786" cy="2829618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_s2088"/>
          <p:cNvCxnSpPr>
            <a:cxnSpLocks noChangeShapeType="1"/>
          </p:cNvCxnSpPr>
          <p:nvPr/>
        </p:nvCxnSpPr>
        <p:spPr bwMode="auto">
          <a:xfrm flipV="1">
            <a:off x="9074657" y="3616335"/>
            <a:ext cx="430904" cy="1493502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_s2087"/>
          <p:cNvCxnSpPr>
            <a:cxnSpLocks noChangeShapeType="1"/>
          </p:cNvCxnSpPr>
          <p:nvPr/>
        </p:nvCxnSpPr>
        <p:spPr bwMode="auto">
          <a:xfrm rot="10800000">
            <a:off x="9517966" y="2988665"/>
            <a:ext cx="323786" cy="2102734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_s2084"/>
          <p:cNvCxnSpPr>
            <a:cxnSpLocks noChangeShapeType="1"/>
            <a:endCxn id="32" idx="2"/>
          </p:cNvCxnSpPr>
          <p:nvPr/>
        </p:nvCxnSpPr>
        <p:spPr bwMode="auto">
          <a:xfrm flipV="1">
            <a:off x="9025238" y="3664418"/>
            <a:ext cx="481067" cy="761249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_s2083"/>
          <p:cNvCxnSpPr>
            <a:cxnSpLocks noChangeShapeType="1"/>
            <a:stCxn id="34" idx="1"/>
            <a:endCxn id="32" idx="2"/>
          </p:cNvCxnSpPr>
          <p:nvPr/>
        </p:nvCxnSpPr>
        <p:spPr bwMode="auto">
          <a:xfrm rot="10800000">
            <a:off x="9506305" y="3664418"/>
            <a:ext cx="323786" cy="750602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_s2079"/>
          <p:cNvCxnSpPr>
            <a:cxnSpLocks noChangeShapeType="1"/>
            <a:endCxn id="29" idx="2"/>
          </p:cNvCxnSpPr>
          <p:nvPr/>
        </p:nvCxnSpPr>
        <p:spPr bwMode="auto">
          <a:xfrm flipV="1">
            <a:off x="2312535" y="3603641"/>
            <a:ext cx="412557" cy="714457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_s2077"/>
          <p:cNvCxnSpPr>
            <a:cxnSpLocks noChangeShapeType="1"/>
            <a:stCxn id="28" idx="0"/>
            <a:endCxn id="27" idx="2"/>
          </p:cNvCxnSpPr>
          <p:nvPr/>
        </p:nvCxnSpPr>
        <p:spPr bwMode="auto">
          <a:xfrm flipH="1" flipV="1">
            <a:off x="6378311" y="1431785"/>
            <a:ext cx="17928" cy="66782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_s2076"/>
          <p:cNvSpPr>
            <a:spLocks noChangeArrowheads="1"/>
          </p:cNvSpPr>
          <p:nvPr/>
        </p:nvSpPr>
        <p:spPr bwMode="auto">
          <a:xfrm>
            <a:off x="5227782" y="900184"/>
            <a:ext cx="2301058" cy="531601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אסיפה </a:t>
            </a:r>
            <a:endParaRPr kumimoji="0" lang="he-IL" altLang="he-IL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28" name="_s2075"/>
          <p:cNvSpPr>
            <a:spLocks noChangeArrowheads="1"/>
          </p:cNvSpPr>
          <p:nvPr/>
        </p:nvSpPr>
        <p:spPr bwMode="auto">
          <a:xfrm>
            <a:off x="4701107" y="2099608"/>
            <a:ext cx="3390264" cy="838176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rial" pitchFamily="34" charset="0"/>
              </a:rPr>
              <a:t> </a:t>
            </a:r>
            <a:endParaRPr kumimoji="0" lang="he-IL" alt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Times New Roman" pitchFamily="18" charset="0"/>
              <a:cs typeface="Assistant SemiBold" panose="00000700000000000000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יו"ר\מזכיר הקיבוץ (20-40% משרה)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+mn-ea"/>
                <a:cs typeface="Assistant SemiBold" panose="00000700000000000000" pitchFamily="2" charset="-79"/>
              </a:rPr>
              <a:t>ועד הנהלה (ועד מקומי)</a:t>
            </a:r>
            <a:r>
              <a:rPr lang="he-IL" altLang="he-IL" b="1" dirty="0">
                <a:solidFill>
                  <a:prstClr val="black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  </a:t>
            </a:r>
            <a:endParaRPr kumimoji="0" lang="ar-SA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rial" pitchFamily="34" charset="0"/>
            </a:endParaRPr>
          </a:p>
        </p:txBody>
      </p:sp>
      <p:sp>
        <p:nvSpPr>
          <p:cNvPr id="29" name="_s2074"/>
          <p:cNvSpPr>
            <a:spLocks noChangeArrowheads="1"/>
          </p:cNvSpPr>
          <p:nvPr/>
        </p:nvSpPr>
        <p:spPr bwMode="auto">
          <a:xfrm>
            <a:off x="1504305" y="2965407"/>
            <a:ext cx="2441574" cy="638234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Times New Roman" pitchFamily="18" charset="0"/>
              <a:cs typeface="Assistant SemiBold" panose="00000700000000000000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מנהל\ת עסקית</a:t>
            </a:r>
          </a:p>
          <a:p>
            <a:pPr marL="0" marR="0" lvl="0" indent="0" algn="ctr" defTabSz="914400" rtl="1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altLang="he-IL" b="1" dirty="0">
                <a:solidFill>
                  <a:prstClr val="black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הנהלה כלכלית</a:t>
            </a:r>
            <a:endParaRPr kumimoji="0" lang="he-IL" alt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0" name="_s2073"/>
          <p:cNvSpPr>
            <a:spLocks noChangeArrowheads="1"/>
          </p:cNvSpPr>
          <p:nvPr/>
        </p:nvSpPr>
        <p:spPr bwMode="auto">
          <a:xfrm>
            <a:off x="725307" y="4051866"/>
            <a:ext cx="1574810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תאגידים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2" name="_s2071"/>
          <p:cNvSpPr>
            <a:spLocks noChangeArrowheads="1"/>
          </p:cNvSpPr>
          <p:nvPr/>
        </p:nvSpPr>
        <p:spPr bwMode="auto">
          <a:xfrm>
            <a:off x="8290583" y="2928018"/>
            <a:ext cx="2431443" cy="73640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 מנהל\ת קהילה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הנהלת קהילה</a:t>
            </a:r>
          </a:p>
        </p:txBody>
      </p:sp>
      <p:sp>
        <p:nvSpPr>
          <p:cNvPr id="34" name="_s2069"/>
          <p:cNvSpPr>
            <a:spLocks noChangeArrowheads="1"/>
          </p:cNvSpPr>
          <p:nvPr/>
        </p:nvSpPr>
        <p:spPr bwMode="auto">
          <a:xfrm>
            <a:off x="9830091" y="4189873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חינוך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6" name="_s2067"/>
          <p:cNvSpPr>
            <a:spLocks noChangeArrowheads="1"/>
          </p:cNvSpPr>
          <p:nvPr/>
        </p:nvSpPr>
        <p:spPr bwMode="auto">
          <a:xfrm>
            <a:off x="7528840" y="4189873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בריאות ורווחה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7" name="_s2066"/>
          <p:cNvSpPr>
            <a:spLocks noChangeArrowheads="1"/>
          </p:cNvSpPr>
          <p:nvPr/>
        </p:nvSpPr>
        <p:spPr bwMode="auto">
          <a:xfrm>
            <a:off x="7584383" y="5617437"/>
            <a:ext cx="1440855" cy="596422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חד"א כלבו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altLang="he-IL" dirty="0">
                <a:solidFill>
                  <a:prstClr val="black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כביסה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8" name="_s2065"/>
          <p:cNvSpPr>
            <a:spLocks noChangeArrowheads="1"/>
          </p:cNvSpPr>
          <p:nvPr/>
        </p:nvSpPr>
        <p:spPr bwMode="auto">
          <a:xfrm>
            <a:off x="9841752" y="5541379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סיעוד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9" name="_s2064"/>
          <p:cNvSpPr>
            <a:spLocks noChangeArrowheads="1"/>
          </p:cNvSpPr>
          <p:nvPr/>
        </p:nvSpPr>
        <p:spPr bwMode="auto">
          <a:xfrm>
            <a:off x="7634546" y="4932773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תרבות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42" name="_s2061"/>
          <p:cNvSpPr>
            <a:spLocks noChangeArrowheads="1"/>
          </p:cNvSpPr>
          <p:nvPr/>
        </p:nvSpPr>
        <p:spPr bwMode="auto">
          <a:xfrm>
            <a:off x="9830091" y="6217759"/>
            <a:ext cx="1407173" cy="552554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בינוי ותשתיות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altLang="he-IL" dirty="0">
                <a:solidFill>
                  <a:prstClr val="black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השכרות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43" name="_s2060"/>
          <p:cNvSpPr>
            <a:spLocks noChangeArrowheads="1"/>
          </p:cNvSpPr>
          <p:nvPr/>
        </p:nvSpPr>
        <p:spPr bwMode="auto">
          <a:xfrm>
            <a:off x="9873689" y="4864999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נוי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48" name="_s2055"/>
          <p:cNvSpPr>
            <a:spLocks noChangeArrowheads="1"/>
          </p:cNvSpPr>
          <p:nvPr/>
        </p:nvSpPr>
        <p:spPr bwMode="auto">
          <a:xfrm>
            <a:off x="2661693" y="1596468"/>
            <a:ext cx="2441574" cy="450293"/>
          </a:xfrm>
          <a:prstGeom prst="roundRect">
            <a:avLst>
              <a:gd name="adj" fmla="val 16667"/>
            </a:avLst>
          </a:prstGeom>
          <a:solidFill>
            <a:srgbClr val="C4BC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ועדת ביקורת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51" name="AutoShape 4"/>
          <p:cNvSpPr>
            <a:spLocks noChangeShapeType="1"/>
          </p:cNvSpPr>
          <p:nvPr/>
        </p:nvSpPr>
        <p:spPr bwMode="auto">
          <a:xfrm>
            <a:off x="6378311" y="2955647"/>
            <a:ext cx="1912272" cy="19783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52" name="AutoShape 3"/>
          <p:cNvSpPr>
            <a:spLocks noChangeShapeType="1"/>
          </p:cNvSpPr>
          <p:nvPr/>
        </p:nvSpPr>
        <p:spPr bwMode="auto">
          <a:xfrm>
            <a:off x="8206877" y="3738954"/>
            <a:ext cx="1126" cy="62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53" name="AutoShape 2"/>
          <p:cNvSpPr>
            <a:spLocks noChangeShapeType="1"/>
          </p:cNvSpPr>
          <p:nvPr/>
        </p:nvSpPr>
        <p:spPr bwMode="auto">
          <a:xfrm flipV="1">
            <a:off x="3959119" y="2955647"/>
            <a:ext cx="2068673" cy="26051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63" name="_s2073">
            <a:extLst>
              <a:ext uri="{FF2B5EF4-FFF2-40B4-BE49-F238E27FC236}">
                <a16:creationId xmlns:a16="http://schemas.microsoft.com/office/drawing/2014/main" id="{DEDB541A-537E-459C-BB6A-C45AC59E3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980" y="4800093"/>
            <a:ext cx="1574810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חקלאות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A9627C2-7F9B-4A9A-BC52-0BF86A2C422C}"/>
              </a:ext>
            </a:extLst>
          </p:cNvPr>
          <p:cNvCxnSpPr>
            <a:cxnSpLocks/>
          </p:cNvCxnSpPr>
          <p:nvPr/>
        </p:nvCxnSpPr>
        <p:spPr>
          <a:xfrm flipH="1">
            <a:off x="2692154" y="4341029"/>
            <a:ext cx="33682" cy="140704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_s2073">
            <a:extLst>
              <a:ext uri="{FF2B5EF4-FFF2-40B4-BE49-F238E27FC236}">
                <a16:creationId xmlns:a16="http://schemas.microsoft.com/office/drawing/2014/main" id="{D79B736D-D5F1-4010-B0E8-6D76ACE2B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900" y="5507548"/>
            <a:ext cx="1574810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עסקים קטנים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3E56E76-D891-403D-9164-B309DE8767F4}"/>
              </a:ext>
            </a:extLst>
          </p:cNvPr>
          <p:cNvCxnSpPr>
            <a:cxnSpLocks/>
          </p:cNvCxnSpPr>
          <p:nvPr/>
        </p:nvCxnSpPr>
        <p:spPr>
          <a:xfrm flipH="1">
            <a:off x="2312534" y="5748077"/>
            <a:ext cx="4360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7E08C54-F2D8-4D52-92E2-065FA57933B4}"/>
              </a:ext>
            </a:extLst>
          </p:cNvPr>
          <p:cNvCxnSpPr>
            <a:cxnSpLocks/>
          </p:cNvCxnSpPr>
          <p:nvPr/>
        </p:nvCxnSpPr>
        <p:spPr>
          <a:xfrm flipH="1">
            <a:off x="2312534" y="5068189"/>
            <a:ext cx="4360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_s2055">
            <a:extLst>
              <a:ext uri="{FF2B5EF4-FFF2-40B4-BE49-F238E27FC236}">
                <a16:creationId xmlns:a16="http://schemas.microsoft.com/office/drawing/2014/main" id="{ADEDB91B-211B-4014-9A63-7D31E852C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7678" y="1658192"/>
            <a:ext cx="2441574" cy="450293"/>
          </a:xfrm>
          <a:prstGeom prst="roundRect">
            <a:avLst>
              <a:gd name="adj" fmla="val 16667"/>
            </a:avLst>
          </a:prstGeom>
          <a:solidFill>
            <a:srgbClr val="C4BC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ועדת קלפי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D650168-4199-4D1D-84C4-266EF195273D}"/>
              </a:ext>
            </a:extLst>
          </p:cNvPr>
          <p:cNvCxnSpPr>
            <a:cxnSpLocks/>
          </p:cNvCxnSpPr>
          <p:nvPr/>
        </p:nvCxnSpPr>
        <p:spPr>
          <a:xfrm flipV="1">
            <a:off x="9486174" y="5883162"/>
            <a:ext cx="364047" cy="390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B2E3885A-2D51-4FA2-9300-11990CB56BE4}"/>
              </a:ext>
            </a:extLst>
          </p:cNvPr>
          <p:cNvCxnSpPr>
            <a:cxnSpLocks/>
          </p:cNvCxnSpPr>
          <p:nvPr/>
        </p:nvCxnSpPr>
        <p:spPr>
          <a:xfrm flipV="1">
            <a:off x="8972441" y="5847472"/>
            <a:ext cx="562863" cy="2848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563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922195" y="178027"/>
            <a:ext cx="7522100" cy="35207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algn="ctr"/>
            <a:r>
              <a:rPr lang="he-IL" dirty="0">
                <a:latin typeface="Assistant ExtraBold" panose="00000900000000000000" pitchFamily="2" charset="-79"/>
                <a:cs typeface="Assistant ExtraBold" panose="00000900000000000000" pitchFamily="2" charset="-79"/>
              </a:rPr>
              <a:t>מבנה מומלץ - קיבוץ יגור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C498FD-E2D4-48F9-9A73-783C22CB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C8F78-A5A0-4B32-BF7C-A4DD3342CF08}" type="datetime8">
              <a:rPr lang="he-IL" smtClean="0"/>
              <a:t>05 מאי 21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6DD83E-ADC6-4EE2-99E1-6B4E26141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7</a:t>
            </a:fld>
            <a:endParaRPr lang="he-IL"/>
          </a:p>
        </p:txBody>
      </p:sp>
      <p:cxnSp>
        <p:nvCxnSpPr>
          <p:cNvPr id="6" name="_s2097"/>
          <p:cNvCxnSpPr>
            <a:cxnSpLocks noChangeShapeType="1"/>
          </p:cNvCxnSpPr>
          <p:nvPr/>
        </p:nvCxnSpPr>
        <p:spPr bwMode="auto">
          <a:xfrm flipV="1">
            <a:off x="2803293" y="1152994"/>
            <a:ext cx="2636656" cy="440110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_s2096"/>
          <p:cNvCxnSpPr>
            <a:cxnSpLocks noChangeShapeType="1"/>
            <a:stCxn id="47" idx="0"/>
            <a:endCxn id="28" idx="2"/>
          </p:cNvCxnSpPr>
          <p:nvPr/>
        </p:nvCxnSpPr>
        <p:spPr bwMode="auto">
          <a:xfrm flipV="1">
            <a:off x="6639329" y="2612728"/>
            <a:ext cx="43625" cy="215198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_s2094"/>
          <p:cNvCxnSpPr>
            <a:cxnSpLocks noChangeShapeType="1"/>
            <a:stCxn id="45" idx="3"/>
            <a:endCxn id="32" idx="2"/>
          </p:cNvCxnSpPr>
          <p:nvPr/>
        </p:nvCxnSpPr>
        <p:spPr bwMode="auto">
          <a:xfrm flipV="1">
            <a:off x="9329990" y="3262179"/>
            <a:ext cx="407492" cy="3165982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_s2092"/>
          <p:cNvCxnSpPr>
            <a:cxnSpLocks noChangeShapeType="1"/>
            <a:stCxn id="43" idx="3"/>
            <a:endCxn id="32" idx="2"/>
          </p:cNvCxnSpPr>
          <p:nvPr/>
        </p:nvCxnSpPr>
        <p:spPr bwMode="auto">
          <a:xfrm flipV="1">
            <a:off x="9329990" y="3262178"/>
            <a:ext cx="407492" cy="2480684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_s2091"/>
          <p:cNvCxnSpPr>
            <a:cxnSpLocks noChangeShapeType="1"/>
            <a:stCxn id="42" idx="1"/>
            <a:endCxn id="32" idx="2"/>
          </p:cNvCxnSpPr>
          <p:nvPr/>
        </p:nvCxnSpPr>
        <p:spPr bwMode="auto">
          <a:xfrm rot="10800000">
            <a:off x="9738608" y="3262178"/>
            <a:ext cx="405241" cy="2478179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_s2089"/>
          <p:cNvCxnSpPr>
            <a:cxnSpLocks noChangeShapeType="1"/>
          </p:cNvCxnSpPr>
          <p:nvPr/>
        </p:nvCxnSpPr>
        <p:spPr bwMode="auto">
          <a:xfrm rot="5400000" flipH="1" flipV="1">
            <a:off x="2026121" y="5028640"/>
            <a:ext cx="1578349" cy="305032"/>
          </a:xfrm>
          <a:prstGeom prst="bentConnector3">
            <a:avLst>
              <a:gd name="adj1" fmla="val 2599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_s2088"/>
          <p:cNvCxnSpPr>
            <a:cxnSpLocks noChangeShapeType="1"/>
            <a:stCxn id="39" idx="3"/>
            <a:endCxn id="32" idx="2"/>
          </p:cNvCxnSpPr>
          <p:nvPr/>
        </p:nvCxnSpPr>
        <p:spPr bwMode="auto">
          <a:xfrm flipV="1">
            <a:off x="9329990" y="3262178"/>
            <a:ext cx="407492" cy="1804931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_s2087"/>
          <p:cNvCxnSpPr>
            <a:cxnSpLocks noChangeShapeType="1"/>
            <a:stCxn id="38" idx="1"/>
            <a:endCxn id="32" idx="2"/>
          </p:cNvCxnSpPr>
          <p:nvPr/>
        </p:nvCxnSpPr>
        <p:spPr bwMode="auto">
          <a:xfrm rot="10800000">
            <a:off x="9738608" y="3262178"/>
            <a:ext cx="405241" cy="1803052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" name="_s2086"/>
          <p:cNvCxnSpPr>
            <a:cxnSpLocks noChangeShapeType="1"/>
            <a:stCxn id="37" idx="3"/>
            <a:endCxn id="32" idx="2"/>
          </p:cNvCxnSpPr>
          <p:nvPr/>
        </p:nvCxnSpPr>
        <p:spPr bwMode="auto">
          <a:xfrm flipV="1">
            <a:off x="9329990" y="3262178"/>
            <a:ext cx="407492" cy="1129804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" name="_s2085"/>
          <p:cNvCxnSpPr>
            <a:cxnSpLocks noChangeShapeType="1"/>
            <a:stCxn id="36" idx="1"/>
            <a:endCxn id="32" idx="2"/>
          </p:cNvCxnSpPr>
          <p:nvPr/>
        </p:nvCxnSpPr>
        <p:spPr bwMode="auto">
          <a:xfrm rot="10800000">
            <a:off x="9738608" y="3262178"/>
            <a:ext cx="405241" cy="1127925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" name="_s2084"/>
          <p:cNvCxnSpPr>
            <a:cxnSpLocks noChangeShapeType="1"/>
            <a:stCxn id="35" idx="3"/>
            <a:endCxn id="32" idx="2"/>
          </p:cNvCxnSpPr>
          <p:nvPr/>
        </p:nvCxnSpPr>
        <p:spPr bwMode="auto">
          <a:xfrm flipV="1">
            <a:off x="9340121" y="3262178"/>
            <a:ext cx="397361" cy="460940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_s2083"/>
          <p:cNvCxnSpPr>
            <a:cxnSpLocks noChangeShapeType="1"/>
            <a:stCxn id="34" idx="1"/>
            <a:endCxn id="32" idx="2"/>
          </p:cNvCxnSpPr>
          <p:nvPr/>
        </p:nvCxnSpPr>
        <p:spPr bwMode="auto">
          <a:xfrm rot="10800000">
            <a:off x="9738608" y="3262178"/>
            <a:ext cx="405241" cy="450920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_s2082"/>
          <p:cNvCxnSpPr>
            <a:cxnSpLocks noChangeShapeType="1"/>
            <a:endCxn id="32" idx="2"/>
          </p:cNvCxnSpPr>
          <p:nvPr/>
        </p:nvCxnSpPr>
        <p:spPr bwMode="auto">
          <a:xfrm flipV="1">
            <a:off x="9329990" y="3262178"/>
            <a:ext cx="408618" cy="450920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_s2081"/>
          <p:cNvCxnSpPr>
            <a:cxnSpLocks noChangeShapeType="1"/>
            <a:stCxn id="32" idx="0"/>
            <a:endCxn id="28" idx="2"/>
          </p:cNvCxnSpPr>
          <p:nvPr/>
        </p:nvCxnSpPr>
        <p:spPr bwMode="auto">
          <a:xfrm rot="16200000" flipV="1">
            <a:off x="8110953" y="1184730"/>
            <a:ext cx="198531" cy="305452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_s2079"/>
          <p:cNvCxnSpPr>
            <a:cxnSpLocks noChangeShapeType="1"/>
            <a:stCxn id="30" idx="3"/>
            <a:endCxn id="29" idx="2"/>
          </p:cNvCxnSpPr>
          <p:nvPr/>
        </p:nvCxnSpPr>
        <p:spPr bwMode="auto">
          <a:xfrm flipV="1">
            <a:off x="2510599" y="3300257"/>
            <a:ext cx="407492" cy="450920"/>
          </a:xfrm>
          <a:prstGeom prst="bentConnector2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" name="_s2078"/>
          <p:cNvCxnSpPr>
            <a:cxnSpLocks noChangeShapeType="1"/>
            <a:stCxn id="29" idx="0"/>
            <a:endCxn id="28" idx="2"/>
          </p:cNvCxnSpPr>
          <p:nvPr/>
        </p:nvCxnSpPr>
        <p:spPr bwMode="auto">
          <a:xfrm rot="5400000" flipH="1" flipV="1">
            <a:off x="4682218" y="848602"/>
            <a:ext cx="236610" cy="3764862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_s2077"/>
          <p:cNvCxnSpPr>
            <a:cxnSpLocks noChangeShapeType="1"/>
            <a:stCxn id="28" idx="0"/>
            <a:endCxn id="27" idx="2"/>
          </p:cNvCxnSpPr>
          <p:nvPr/>
        </p:nvCxnSpPr>
        <p:spPr bwMode="auto">
          <a:xfrm flipH="1" flipV="1">
            <a:off x="6646547" y="1226778"/>
            <a:ext cx="36407" cy="791613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" name="_s2076"/>
          <p:cNvSpPr>
            <a:spLocks noChangeArrowheads="1"/>
          </p:cNvSpPr>
          <p:nvPr/>
        </p:nvSpPr>
        <p:spPr bwMode="auto">
          <a:xfrm>
            <a:off x="4196944" y="751693"/>
            <a:ext cx="4899206" cy="47508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אסיפת יגור</a:t>
            </a:r>
            <a:r>
              <a:rPr lang="he-IL" altLang="he-IL" b="1" dirty="0">
                <a:solidFill>
                  <a:prstClr val="black"/>
                </a:solidFill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. 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28" name="_s2075"/>
          <p:cNvSpPr>
            <a:spLocks noChangeArrowheads="1"/>
          </p:cNvSpPr>
          <p:nvPr/>
        </p:nvSpPr>
        <p:spPr bwMode="auto">
          <a:xfrm>
            <a:off x="5169493" y="2018391"/>
            <a:ext cx="3026922" cy="5943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rial" pitchFamily="34" charset="0"/>
              </a:rPr>
              <a:t> </a:t>
            </a:r>
            <a:endParaRPr kumimoji="0" lang="he-IL" alt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Times New Roman" pitchFamily="18" charset="0"/>
              <a:cs typeface="Assistant SemiBold" panose="00000700000000000000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 וועד הנהלה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+mn-ea"/>
                <a:cs typeface="Assistant SemiBold" panose="00000700000000000000" pitchFamily="2" charset="-79"/>
              </a:rPr>
              <a:t>(יו"ר-תפקיד חדש 40% מישרה</a:t>
            </a: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)</a:t>
            </a:r>
            <a:endParaRPr kumimoji="0" lang="ar-SA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ar-SA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rial" pitchFamily="34" charset="0"/>
            </a:endParaRPr>
          </a:p>
        </p:txBody>
      </p:sp>
      <p:sp>
        <p:nvSpPr>
          <p:cNvPr id="29" name="_s2074"/>
          <p:cNvSpPr>
            <a:spLocks noChangeArrowheads="1"/>
          </p:cNvSpPr>
          <p:nvPr/>
        </p:nvSpPr>
        <p:spPr bwMode="auto">
          <a:xfrm>
            <a:off x="1702370" y="2849338"/>
            <a:ext cx="2431443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Times New Roman" pitchFamily="18" charset="0"/>
              <a:cs typeface="Assistant SemiBold" panose="00000700000000000000" pitchFamily="2" charset="-79"/>
            </a:endParaRPr>
          </a:p>
          <a:p>
            <a:pPr marL="0" marR="0" lvl="0" indent="0" algn="ctr" defTabSz="914400" rtl="1" eaLnBrk="1" fontAlgn="base" latinLnBrk="0" hangingPunct="1">
              <a:lnSpc>
                <a:spcPts val="1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 הנהלה עסקית\כלכלית</a:t>
            </a:r>
            <a:endParaRPr kumimoji="0" lang="he-IL" altLang="he-IL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0" name="_s2073"/>
          <p:cNvSpPr>
            <a:spLocks noChangeArrowheads="1"/>
          </p:cNvSpPr>
          <p:nvPr/>
        </p:nvSpPr>
        <p:spPr bwMode="auto">
          <a:xfrm>
            <a:off x="935790" y="3525717"/>
            <a:ext cx="1574810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נדל"ן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2" name="_s2071"/>
          <p:cNvSpPr>
            <a:spLocks noChangeArrowheads="1"/>
          </p:cNvSpPr>
          <p:nvPr/>
        </p:nvSpPr>
        <p:spPr bwMode="auto">
          <a:xfrm>
            <a:off x="8521760" y="2811259"/>
            <a:ext cx="2431443" cy="450920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 הנהלת קהילה</a:t>
            </a:r>
          </a:p>
        </p:txBody>
      </p:sp>
      <p:sp>
        <p:nvSpPr>
          <p:cNvPr id="34" name="_s2069"/>
          <p:cNvSpPr>
            <a:spLocks noChangeArrowheads="1"/>
          </p:cNvSpPr>
          <p:nvPr/>
        </p:nvSpPr>
        <p:spPr bwMode="auto">
          <a:xfrm>
            <a:off x="10144974" y="3487638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חינוך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5" name="_s2068"/>
          <p:cNvSpPr>
            <a:spLocks noChangeArrowheads="1"/>
          </p:cNvSpPr>
          <p:nvPr/>
        </p:nvSpPr>
        <p:spPr bwMode="auto">
          <a:xfrm>
            <a:off x="7881255" y="3498285"/>
            <a:ext cx="1458866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פנסיה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6" name="_s2067"/>
          <p:cNvSpPr>
            <a:spLocks noChangeArrowheads="1"/>
          </p:cNvSpPr>
          <p:nvPr/>
        </p:nvSpPr>
        <p:spPr bwMode="auto">
          <a:xfrm>
            <a:off x="10144974" y="4164017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בריאות ורווחה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7" name="_s2066"/>
          <p:cNvSpPr>
            <a:spLocks noChangeArrowheads="1"/>
          </p:cNvSpPr>
          <p:nvPr/>
        </p:nvSpPr>
        <p:spPr bwMode="auto">
          <a:xfrm>
            <a:off x="7889135" y="4166523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בטחון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8" name="_s2065"/>
          <p:cNvSpPr>
            <a:spLocks noChangeArrowheads="1"/>
          </p:cNvSpPr>
          <p:nvPr/>
        </p:nvSpPr>
        <p:spPr bwMode="auto">
          <a:xfrm>
            <a:off x="10144974" y="4839770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צח"י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39" name="_s2064"/>
          <p:cNvSpPr>
            <a:spLocks noChangeArrowheads="1"/>
          </p:cNvSpPr>
          <p:nvPr/>
        </p:nvSpPr>
        <p:spPr bwMode="auto">
          <a:xfrm>
            <a:off x="7889135" y="4842276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תרבות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42" name="_s2061"/>
          <p:cNvSpPr>
            <a:spLocks noChangeArrowheads="1"/>
          </p:cNvSpPr>
          <p:nvPr/>
        </p:nvSpPr>
        <p:spPr bwMode="auto">
          <a:xfrm>
            <a:off x="10144974" y="5515524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בריכה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43" name="_s2060"/>
          <p:cNvSpPr>
            <a:spLocks noChangeArrowheads="1"/>
          </p:cNvSpPr>
          <p:nvPr/>
        </p:nvSpPr>
        <p:spPr bwMode="auto">
          <a:xfrm>
            <a:off x="7889135" y="5518029"/>
            <a:ext cx="1440855" cy="450293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נוי</a:t>
            </a:r>
            <a:endParaRPr kumimoji="0" lang="he-IL" alt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45" name="_s2058"/>
          <p:cNvSpPr>
            <a:spLocks noChangeArrowheads="1"/>
          </p:cNvSpPr>
          <p:nvPr/>
        </p:nvSpPr>
        <p:spPr bwMode="auto">
          <a:xfrm>
            <a:off x="7740081" y="6115961"/>
            <a:ext cx="1589909" cy="62439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+mn-ea"/>
                <a:cs typeface="Assistant SemiBold" panose="00000700000000000000" pitchFamily="2" charset="-79"/>
              </a:rPr>
              <a:t>שאר ענפי הקהילה</a:t>
            </a:r>
          </a:p>
        </p:txBody>
      </p:sp>
      <p:sp>
        <p:nvSpPr>
          <p:cNvPr id="47" name="_s2056"/>
          <p:cNvSpPr>
            <a:spLocks noChangeArrowheads="1"/>
          </p:cNvSpPr>
          <p:nvPr/>
        </p:nvSpPr>
        <p:spPr bwMode="auto">
          <a:xfrm>
            <a:off x="5326800" y="2827926"/>
            <a:ext cx="2625058" cy="450293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צוות כספי וגזבר  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48" name="_s2055"/>
          <p:cNvSpPr>
            <a:spLocks noChangeArrowheads="1"/>
          </p:cNvSpPr>
          <p:nvPr/>
        </p:nvSpPr>
        <p:spPr bwMode="auto">
          <a:xfrm>
            <a:off x="2358949" y="1441741"/>
            <a:ext cx="2441574" cy="450293"/>
          </a:xfrm>
          <a:prstGeom prst="roundRect">
            <a:avLst>
              <a:gd name="adj" fmla="val 16667"/>
            </a:avLst>
          </a:prstGeom>
          <a:solidFill>
            <a:srgbClr val="C4BC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ועדת ביקורת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50" name="AutoShape 5"/>
          <p:cNvSpPr>
            <a:spLocks noChangeArrowheads="1"/>
          </p:cNvSpPr>
          <p:nvPr/>
        </p:nvSpPr>
        <p:spPr bwMode="auto">
          <a:xfrm>
            <a:off x="5874189" y="3698147"/>
            <a:ext cx="1434101" cy="529204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38100">
            <a:solidFill>
              <a:srgbClr val="F2F2F2"/>
            </a:solidFill>
            <a:round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משאבי אנוש  </a:t>
            </a:r>
          </a:p>
        </p:txBody>
      </p:sp>
      <p:sp>
        <p:nvSpPr>
          <p:cNvPr id="51" name="AutoShape 4"/>
          <p:cNvSpPr>
            <a:spLocks noChangeShapeType="1"/>
          </p:cNvSpPr>
          <p:nvPr/>
        </p:nvSpPr>
        <p:spPr bwMode="auto">
          <a:xfrm flipV="1">
            <a:off x="6398188" y="3262625"/>
            <a:ext cx="2766892" cy="42586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52" name="AutoShape 3"/>
          <p:cNvSpPr>
            <a:spLocks noChangeShapeType="1"/>
          </p:cNvSpPr>
          <p:nvPr/>
        </p:nvSpPr>
        <p:spPr bwMode="auto">
          <a:xfrm>
            <a:off x="8521760" y="3036719"/>
            <a:ext cx="1126" cy="626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53" name="AutoShape 2"/>
          <p:cNvSpPr>
            <a:spLocks noChangeShapeType="1"/>
          </p:cNvSpPr>
          <p:nvPr/>
        </p:nvSpPr>
        <p:spPr bwMode="auto">
          <a:xfrm>
            <a:off x="4014979" y="3187659"/>
            <a:ext cx="2484267" cy="50083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56" name="_s2062">
            <a:extLst>
              <a:ext uri="{FF2B5EF4-FFF2-40B4-BE49-F238E27FC236}">
                <a16:creationId xmlns:a16="http://schemas.microsoft.com/office/drawing/2014/main" id="{63DFF668-698B-4E26-9A50-DF0ABB4F8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4511" y="3619719"/>
            <a:ext cx="1870278" cy="1989181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63500">
            <a:solidFill>
              <a:srgbClr val="FF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אחי"ג ותאגידיה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e-IL" altLang="he-IL" sz="2400" b="1" dirty="0">
                <a:solidFill>
                  <a:prstClr val="black"/>
                </a:solidFill>
                <a:latin typeface="Assistant SemiBold" panose="00000700000000000000" pitchFamily="2" charset="-79"/>
                <a:cs typeface="Assistant SemiBold" panose="00000700000000000000" pitchFamily="2" charset="-79"/>
              </a:rPr>
              <a:t>באלגן, לגין, יח"ס, ...</a:t>
            </a:r>
            <a:endParaRPr kumimoji="0" lang="he-IL" altLang="he-IL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1E129C5-DCEF-4168-B71D-A9D6FDA6E54C}"/>
              </a:ext>
            </a:extLst>
          </p:cNvPr>
          <p:cNvCxnSpPr>
            <a:cxnSpLocks/>
          </p:cNvCxnSpPr>
          <p:nvPr/>
        </p:nvCxnSpPr>
        <p:spPr>
          <a:xfrm>
            <a:off x="2967812" y="4681907"/>
            <a:ext cx="424788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_s2073">
            <a:extLst>
              <a:ext uri="{FF2B5EF4-FFF2-40B4-BE49-F238E27FC236}">
                <a16:creationId xmlns:a16="http://schemas.microsoft.com/office/drawing/2014/main" id="{DEDB541A-537E-459C-BB6A-C45AC59E3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790" y="4230987"/>
            <a:ext cx="1574810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רפת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sp>
        <p:nvSpPr>
          <p:cNvPr id="64" name="_s2073">
            <a:extLst>
              <a:ext uri="{FF2B5EF4-FFF2-40B4-BE49-F238E27FC236}">
                <a16:creationId xmlns:a16="http://schemas.microsoft.com/office/drawing/2014/main" id="{2035E30A-FDED-49E2-8025-6FC55F4EB4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579" y="5665829"/>
            <a:ext cx="1574810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63500">
            <a:solidFill>
              <a:srgbClr val="FF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מי יגור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A9627C2-7F9B-4A9A-BC52-0BF86A2C422C}"/>
              </a:ext>
            </a:extLst>
          </p:cNvPr>
          <p:cNvCxnSpPr/>
          <p:nvPr/>
        </p:nvCxnSpPr>
        <p:spPr>
          <a:xfrm>
            <a:off x="2923900" y="3774108"/>
            <a:ext cx="27510" cy="58833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_s2073">
            <a:extLst>
              <a:ext uri="{FF2B5EF4-FFF2-40B4-BE49-F238E27FC236}">
                <a16:creationId xmlns:a16="http://schemas.microsoft.com/office/drawing/2014/main" id="{D79B736D-D5F1-4010-B0E8-6D76ACE2B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91" y="4839770"/>
            <a:ext cx="1574810" cy="45092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בית אחווה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3E56E76-D891-403D-9164-B309DE8767F4}"/>
              </a:ext>
            </a:extLst>
          </p:cNvPr>
          <p:cNvCxnSpPr>
            <a:cxnSpLocks/>
          </p:cNvCxnSpPr>
          <p:nvPr/>
        </p:nvCxnSpPr>
        <p:spPr>
          <a:xfrm flipH="1">
            <a:off x="2510599" y="5181156"/>
            <a:ext cx="4360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67E08C54-F2D8-4D52-92E2-065FA57933B4}"/>
              </a:ext>
            </a:extLst>
          </p:cNvPr>
          <p:cNvCxnSpPr>
            <a:cxnSpLocks/>
          </p:cNvCxnSpPr>
          <p:nvPr/>
        </p:nvCxnSpPr>
        <p:spPr>
          <a:xfrm flipH="1">
            <a:off x="2510599" y="4501268"/>
            <a:ext cx="4360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_s2055">
            <a:extLst>
              <a:ext uri="{FF2B5EF4-FFF2-40B4-BE49-F238E27FC236}">
                <a16:creationId xmlns:a16="http://schemas.microsoft.com/office/drawing/2014/main" id="{C941B718-F863-45D4-AF19-919CB3C26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09203" y="1483551"/>
            <a:ext cx="2441574" cy="450293"/>
          </a:xfrm>
          <a:prstGeom prst="roundRect">
            <a:avLst>
              <a:gd name="adj" fmla="val 16667"/>
            </a:avLst>
          </a:prstGeom>
          <a:solidFill>
            <a:srgbClr val="C4BC96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altLang="he-IL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ssistant SemiBold" panose="00000700000000000000" pitchFamily="2" charset="-79"/>
                <a:ea typeface="Times New Roman" pitchFamily="18" charset="0"/>
                <a:cs typeface="Assistant SemiBold" panose="00000700000000000000" pitchFamily="2" charset="-79"/>
              </a:rPr>
              <a:t>ועדת קלפי</a:t>
            </a:r>
            <a:endParaRPr kumimoji="0" lang="he-IL" altLang="he-I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ssistant SemiBold" panose="00000700000000000000" pitchFamily="2" charset="-79"/>
              <a:ea typeface="+mn-ea"/>
              <a:cs typeface="Assistant SemiBold" panose="000007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98904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518984"/>
            <a:ext cx="10515600" cy="5657979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b="1" dirty="0"/>
              <a:t>הרכב ותפקידי הנהלת הקהילה</a:t>
            </a:r>
          </a:p>
          <a:p>
            <a:pPr lvl="0" algn="r" rtl="1"/>
            <a:r>
              <a:rPr lang="he-IL" dirty="0"/>
              <a:t>הרכב מוצע: מנהל\ת קהילה, גזבר, מנהל מש"א, מרכז  בריאות ורווחה, מרכז  חינוך,  4 נציגי ציבור.</a:t>
            </a:r>
            <a:br>
              <a:rPr lang="en-US" dirty="0"/>
            </a:br>
            <a:r>
              <a:rPr lang="he-IL" u="sng" dirty="0"/>
              <a:t>תפקידים</a:t>
            </a:r>
            <a:r>
              <a:rPr lang="he-IL" dirty="0"/>
              <a:t>:</a:t>
            </a:r>
          </a:p>
          <a:p>
            <a:pPr lvl="0" algn="r" rtl="1"/>
            <a:r>
              <a:rPr lang="he-IL" dirty="0"/>
              <a:t>גיבוש ועדכון מדיניות בתחומי: אוכלוסייה, בריאות, חינוך, רווחה, תשתיות, ענפי שרות...</a:t>
            </a:r>
            <a:endParaRPr lang="en-US" sz="2400" dirty="0"/>
          </a:p>
          <a:p>
            <a:pPr lvl="0" algn="r" rtl="1"/>
            <a:r>
              <a:rPr lang="he-IL" dirty="0"/>
              <a:t>אחריות לתקציב הקהילה:</a:t>
            </a:r>
            <a:endParaRPr lang="en-US" sz="2400" dirty="0"/>
          </a:p>
          <a:p>
            <a:pPr lvl="1" algn="r" rtl="1"/>
            <a:r>
              <a:rPr lang="he-IL" dirty="0"/>
              <a:t>הכנת תכנית שנתית כוללת לאישור וועד ההנהלה והאסיפה הכללית.</a:t>
            </a:r>
            <a:endParaRPr lang="en-US" sz="2000" dirty="0"/>
          </a:p>
          <a:p>
            <a:pPr lvl="1" algn="r" rtl="1"/>
            <a:r>
              <a:rPr lang="he-IL" dirty="0"/>
              <a:t>אחריות כוללת ליישום תקציב הקהילה.</a:t>
            </a:r>
            <a:endParaRPr lang="en-US" sz="1800" dirty="0"/>
          </a:p>
          <a:p>
            <a:pPr lvl="1" algn="r" rtl="1"/>
            <a:r>
              <a:rPr lang="he-IL" dirty="0"/>
              <a:t>בקרה על ביצוע מול תכנון תקציב הקהילה.</a:t>
            </a:r>
            <a:endParaRPr lang="en-US" sz="1800" dirty="0"/>
          </a:p>
          <a:p>
            <a:pPr lvl="0" algn="r" rtl="1"/>
            <a:r>
              <a:rPr lang="he-IL" dirty="0"/>
              <a:t>אחריות כוללת להתנהלות השוטפת של המערכות הקהילתיות, נכסי הקהילה, ענפי השרות, תשתיות פיזיות, נושאי פרט ורווחה, מש"א, תושבים והממשקים ביניהם.</a:t>
            </a:r>
            <a:endParaRPr lang="en-US" sz="2400" dirty="0"/>
          </a:p>
          <a:p>
            <a:pPr algn="r" rtl="1"/>
            <a:endParaRPr lang="he-IL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B78FA2-B434-4211-B26D-E7DF06D45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2AB5F-639E-4633-AFB1-B9C352513A6D}" type="datetime8">
              <a:rPr lang="he-IL" smtClean="0"/>
              <a:t>05 מאי 21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798EC-CBAC-4A8D-93BA-65142DB8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E0A1E1-4542-4B64-9723-1C4D772F8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2752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518984"/>
            <a:ext cx="10515600" cy="5657979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he-IL" b="1" dirty="0"/>
              <a:t>הרכב ותפקידי הנהלה עסקית\כלכלית</a:t>
            </a:r>
          </a:p>
          <a:p>
            <a:pPr algn="r" rtl="1"/>
            <a:r>
              <a:rPr lang="he-IL" dirty="0"/>
              <a:t> הרכב מוצע: יו"ר, מנכ"ל </a:t>
            </a:r>
            <a:r>
              <a:rPr lang="he-IL" sz="2400" dirty="0"/>
              <a:t>(מרכז משק), </a:t>
            </a:r>
            <a:r>
              <a:rPr lang="he-IL" dirty="0"/>
              <a:t>גזבר, מנהל מש"א,  5 נציגי ציבור</a:t>
            </a:r>
          </a:p>
          <a:p>
            <a:pPr algn="r" rtl="1"/>
            <a:r>
              <a:rPr lang="he-IL" dirty="0"/>
              <a:t>תשמש גם כועד הנהלה של אחי"ג.</a:t>
            </a:r>
            <a:br>
              <a:rPr lang="en-US" dirty="0"/>
            </a:br>
            <a:r>
              <a:rPr lang="he-IL" u="sng" dirty="0"/>
              <a:t>תפקידים:</a:t>
            </a:r>
            <a:endParaRPr lang="he-IL" dirty="0"/>
          </a:p>
          <a:p>
            <a:pPr algn="r" rtl="1"/>
            <a:r>
              <a:rPr lang="he-IL" dirty="0"/>
              <a:t>אחריות על הפעילות העסקית של כל ענפי ותאגידי יגור (כולל אחי"ג).  </a:t>
            </a:r>
          </a:p>
          <a:p>
            <a:pPr algn="r" rtl="1"/>
            <a:r>
              <a:rPr lang="he-IL" dirty="0"/>
              <a:t>אחריות על הנכסים הפיננסיים והמערכות הכספיות של תאגידי יגור.</a:t>
            </a:r>
            <a:endParaRPr lang="en-US" dirty="0"/>
          </a:p>
          <a:p>
            <a:pPr algn="r" rtl="1"/>
            <a:r>
              <a:rPr lang="he-IL" dirty="0"/>
              <a:t>אחריות על הפעילות של מועצות המנהלים/ ועדי ההנהלה של תאגידי יגור. </a:t>
            </a:r>
          </a:p>
          <a:p>
            <a:pPr algn="r" rtl="1"/>
            <a:r>
              <a:rPr lang="he-IL" dirty="0"/>
              <a:t>הכנת תכנית שנתית כוללת לפעילות הכלכלית של יגור והעברתה לאישור וועד ההנהלה והאסיפה הכללית.</a:t>
            </a:r>
          </a:p>
          <a:p>
            <a:pPr algn="r" rtl="1"/>
            <a:endParaRPr lang="he-IL" dirty="0"/>
          </a:p>
          <a:p>
            <a:pPr marL="0" lvl="0" indent="0" algn="r" rtl="1">
              <a:buNone/>
            </a:pPr>
            <a:r>
              <a:rPr lang="he-IL" sz="2000" dirty="0">
                <a:solidFill>
                  <a:srgbClr val="FF0000"/>
                </a:solidFill>
              </a:rPr>
              <a:t> </a:t>
            </a:r>
          </a:p>
          <a:p>
            <a:pPr marL="0" indent="0" algn="r" rtl="1">
              <a:buNone/>
            </a:pPr>
            <a:endParaRPr lang="he-IL" dirty="0"/>
          </a:p>
          <a:p>
            <a:pPr algn="r" rtl="1"/>
            <a:endParaRPr lang="en-US" dirty="0"/>
          </a:p>
          <a:p>
            <a:pPr algn="r" rtl="1"/>
            <a:endParaRPr lang="en-US" dirty="0"/>
          </a:p>
          <a:p>
            <a:pPr lvl="0" algn="r" rtl="1"/>
            <a:endParaRPr lang="en-US" sz="2400" dirty="0"/>
          </a:p>
          <a:p>
            <a:pPr algn="r" rtl="1"/>
            <a:endParaRPr lang="he-IL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A08358-BB90-401B-B8B2-7F9D0F093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72F16-9B9F-4E55-AB05-7707879D104E}" type="datetime8">
              <a:rPr lang="he-IL" smtClean="0"/>
              <a:t>05 מאי 21</a:t>
            </a:fld>
            <a:endParaRPr lang="he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5798EC-CBAC-4A8D-93BA-65142DB8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4AE65-CFD9-4D18-8B0F-D0F6915C7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AB02C-14B7-4189-9FD7-9F794AB0889F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0883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3592</TotalTime>
  <Words>813</Words>
  <Application>Microsoft Office PowerPoint</Application>
  <PresentationFormat>Widescreen</PresentationFormat>
  <Paragraphs>130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Assistant ExtraBold</vt:lpstr>
      <vt:lpstr>Assistant SemiBold</vt:lpstr>
      <vt:lpstr>Calibri</vt:lpstr>
      <vt:lpstr>Calibri Light</vt:lpstr>
      <vt:lpstr>Office Theme</vt:lpstr>
      <vt:lpstr>מבנה ארגוני  של קיבוץ יגור       הצעה א    </vt:lpstr>
      <vt:lpstr>מטרות הצוות כפי שנקבעו בהחלטת אסיפה מיולי 2019: </vt:lpstr>
      <vt:lpstr>PowerPoint Presentation</vt:lpstr>
      <vt:lpstr>PowerPoint Presentation</vt:lpstr>
      <vt:lpstr>PowerPoint Presentation</vt:lpstr>
      <vt:lpstr>המבנה המומלץ על ידי צוות הון אנושי, תק"צ, 2014</vt:lpstr>
      <vt:lpstr>מבנה מומלץ - קיבוץ יגור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שנער יהושע</dc:creator>
  <cp:lastModifiedBy>shlomo moran</cp:lastModifiedBy>
  <cp:revision>68</cp:revision>
  <cp:lastPrinted>2021-05-04T10:16:36Z</cp:lastPrinted>
  <dcterms:created xsi:type="dcterms:W3CDTF">2021-02-15T07:22:13Z</dcterms:created>
  <dcterms:modified xsi:type="dcterms:W3CDTF">2021-05-05T12:28:07Z</dcterms:modified>
</cp:coreProperties>
</file>