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handoutMasterIdLst>
    <p:handoutMasterId r:id="rId11"/>
  </p:handoutMasterIdLst>
  <p:sldIdLst>
    <p:sldId id="256" r:id="rId2"/>
    <p:sldId id="258" r:id="rId3"/>
    <p:sldId id="259" r:id="rId4"/>
    <p:sldId id="257" r:id="rId5"/>
    <p:sldId id="261" r:id="rId6"/>
    <p:sldId id="263" r:id="rId7"/>
    <p:sldId id="265" r:id="rId8"/>
    <p:sldId id="266" r:id="rId9"/>
    <p:sldId id="267" r:id="rId10"/>
  </p:sldIdLst>
  <p:sldSz cx="12192000" cy="6858000"/>
  <p:notesSz cx="6797675" cy="987266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7" y="0"/>
            <a:ext cx="2945659" cy="495348"/>
          </a:xfrm>
          <a:prstGeom prst="rect">
            <a:avLst/>
          </a:prstGeom>
        </p:spPr>
        <p:txBody>
          <a:bodyPr vert="horz" lIns="90423" tIns="45211" rIns="90423" bIns="45211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6" y="0"/>
            <a:ext cx="2945659" cy="495348"/>
          </a:xfrm>
          <a:prstGeom prst="rect">
            <a:avLst/>
          </a:prstGeom>
        </p:spPr>
        <p:txBody>
          <a:bodyPr vert="horz" lIns="90423" tIns="45211" rIns="90423" bIns="45211" rtlCol="1"/>
          <a:lstStyle>
            <a:lvl1pPr algn="l">
              <a:defRPr sz="1200"/>
            </a:lvl1pPr>
          </a:lstStyle>
          <a:p>
            <a:fld id="{FC5C41EC-A7EE-4B1C-86A3-677615786C90}" type="datetimeFigureOut">
              <a:rPr lang="he-IL" smtClean="0"/>
              <a:pPr/>
              <a:t>כ"ד/אייר/תשפ"א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2017" y="9377320"/>
            <a:ext cx="2945659" cy="495347"/>
          </a:xfrm>
          <a:prstGeom prst="rect">
            <a:avLst/>
          </a:prstGeom>
        </p:spPr>
        <p:txBody>
          <a:bodyPr vert="horz" lIns="90423" tIns="45211" rIns="90423" bIns="45211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6" y="9377320"/>
            <a:ext cx="2945659" cy="495347"/>
          </a:xfrm>
          <a:prstGeom prst="rect">
            <a:avLst/>
          </a:prstGeom>
        </p:spPr>
        <p:txBody>
          <a:bodyPr vert="horz" lIns="90423" tIns="45211" rIns="90423" bIns="45211" rtlCol="1" anchor="b"/>
          <a:lstStyle>
            <a:lvl1pPr algn="l">
              <a:defRPr sz="1200"/>
            </a:lvl1pPr>
          </a:lstStyle>
          <a:p>
            <a:fld id="{A6445229-2BF7-4AA7-9A44-7C932D6BB6A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788436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14A0-7B0A-48A7-B1E8-DFB560BD290B}" type="datetimeFigureOut">
              <a:rPr lang="he-IL" smtClean="0"/>
              <a:pPr/>
              <a:t>כ"ד/אייר/תשפ"א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B02C-14B7-4189-9FD7-9F794AB0889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51072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14A0-7B0A-48A7-B1E8-DFB560BD290B}" type="datetimeFigureOut">
              <a:rPr lang="he-IL" smtClean="0"/>
              <a:pPr/>
              <a:t>כ"ד/אייר/תשפ"א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B02C-14B7-4189-9FD7-9F794AB0889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20304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14A0-7B0A-48A7-B1E8-DFB560BD290B}" type="datetimeFigureOut">
              <a:rPr lang="he-IL" smtClean="0"/>
              <a:pPr/>
              <a:t>כ"ד/אייר/תשפ"א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B02C-14B7-4189-9FD7-9F794AB0889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57906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14A0-7B0A-48A7-B1E8-DFB560BD290B}" type="datetimeFigureOut">
              <a:rPr lang="he-IL" smtClean="0"/>
              <a:pPr/>
              <a:t>כ"ד/אייר/תשפ"א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B02C-14B7-4189-9FD7-9F794AB0889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85359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14A0-7B0A-48A7-B1E8-DFB560BD290B}" type="datetimeFigureOut">
              <a:rPr lang="he-IL" smtClean="0"/>
              <a:pPr/>
              <a:t>כ"ד/אייר/תשפ"א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B02C-14B7-4189-9FD7-9F794AB0889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61472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14A0-7B0A-48A7-B1E8-DFB560BD290B}" type="datetimeFigureOut">
              <a:rPr lang="he-IL" smtClean="0"/>
              <a:pPr/>
              <a:t>כ"ד/אייר/תשפ"א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B02C-14B7-4189-9FD7-9F794AB0889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47091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14A0-7B0A-48A7-B1E8-DFB560BD290B}" type="datetimeFigureOut">
              <a:rPr lang="he-IL" smtClean="0"/>
              <a:pPr/>
              <a:t>כ"ד/אייר/תשפ"א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B02C-14B7-4189-9FD7-9F794AB0889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56678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14A0-7B0A-48A7-B1E8-DFB560BD290B}" type="datetimeFigureOut">
              <a:rPr lang="he-IL" smtClean="0"/>
              <a:pPr/>
              <a:t>כ"ד/אייר/תשפ"א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B02C-14B7-4189-9FD7-9F794AB0889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76813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14A0-7B0A-48A7-B1E8-DFB560BD290B}" type="datetimeFigureOut">
              <a:rPr lang="he-IL" smtClean="0"/>
              <a:pPr/>
              <a:t>כ"ד/אייר/תשפ"א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B02C-14B7-4189-9FD7-9F794AB0889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94940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14A0-7B0A-48A7-B1E8-DFB560BD290B}" type="datetimeFigureOut">
              <a:rPr lang="he-IL" smtClean="0"/>
              <a:pPr/>
              <a:t>כ"ד/אייר/תשפ"א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B02C-14B7-4189-9FD7-9F794AB0889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72145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14A0-7B0A-48A7-B1E8-DFB560BD290B}" type="datetimeFigureOut">
              <a:rPr lang="he-IL" smtClean="0"/>
              <a:pPr/>
              <a:t>כ"ד/אייר/תשפ"א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B02C-14B7-4189-9FD7-9F794AB0889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71824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814A0-7B0A-48A7-B1E8-DFB560BD290B}" type="datetimeFigureOut">
              <a:rPr lang="he-IL" smtClean="0"/>
              <a:pPr/>
              <a:t>כ"ד/אייר/תשפ"א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AB02C-14B7-4189-9FD7-9F794AB0889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06834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7753"/>
          </a:xfrm>
        </p:spPr>
        <p:txBody>
          <a:bodyPr>
            <a:noAutofit/>
          </a:bodyPr>
          <a:lstStyle/>
          <a:p>
            <a:r>
              <a:rPr lang="he-IL" sz="9600" b="1" dirty="0" smtClean="0"/>
              <a:t>שינוי מבנה ארגוני ליגור</a:t>
            </a:r>
            <a:endParaRPr lang="he-IL" sz="9600" b="1" dirty="0"/>
          </a:p>
        </p:txBody>
      </p:sp>
    </p:spTree>
    <p:extLst>
      <p:ext uri="{BB962C8B-B14F-4D97-AF65-F5344CB8AC3E}">
        <p14:creationId xmlns:p14="http://schemas.microsoft.com/office/powerpoint/2010/main" xmlns="" val="55542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407987"/>
            <a:ext cx="10515600" cy="765175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600" b="1" dirty="0">
                <a:cs typeface="+mn-cs"/>
              </a:rPr>
              <a:t>מטרות הצוות כפי שנקבעו בהחלטת אסיפה מיולי 2019:</a:t>
            </a:r>
            <a:br>
              <a:rPr lang="he-IL" sz="3600" b="1" dirty="0">
                <a:cs typeface="+mn-cs"/>
              </a:rPr>
            </a:br>
            <a:endParaRPr lang="he-IL" sz="3600" b="1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538287"/>
            <a:ext cx="10515600" cy="48180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e-IL" b="1" dirty="0"/>
              <a:t>להמליץ על מבנה </a:t>
            </a:r>
            <a:r>
              <a:rPr lang="he-IL" b="1" dirty="0" smtClean="0"/>
              <a:t>ארגוני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he-IL" dirty="0"/>
              <a:t>א. יעיל ופונקציונאלי</a:t>
            </a:r>
          </a:p>
          <a:p>
            <a:pPr marL="0" indent="0">
              <a:buNone/>
            </a:pPr>
            <a:r>
              <a:rPr lang="he-IL" dirty="0"/>
              <a:t>ב. "רזה" וחסכוני</a:t>
            </a:r>
          </a:p>
          <a:p>
            <a:pPr marL="0" indent="0">
              <a:buNone/>
            </a:pPr>
            <a:r>
              <a:rPr lang="he-IL" dirty="0"/>
              <a:t>ג. תואם את התרבות והערכים של יגור</a:t>
            </a:r>
          </a:p>
          <a:p>
            <a:pPr marL="0" indent="0">
              <a:buNone/>
            </a:pPr>
            <a:r>
              <a:rPr lang="he-IL" dirty="0"/>
              <a:t>ד. שואף להגדיל את רווחת הפרט</a:t>
            </a:r>
          </a:p>
          <a:p>
            <a:pPr marL="0" indent="0">
              <a:buNone/>
            </a:pPr>
            <a:r>
              <a:rPr lang="he-IL" dirty="0"/>
              <a:t>ה. שקוף </a:t>
            </a:r>
            <a:r>
              <a:rPr lang="he-IL" dirty="0" smtClean="0"/>
              <a:t>ומשתף</a:t>
            </a:r>
          </a:p>
          <a:p>
            <a:pPr marL="0" indent="0">
              <a:buNone/>
            </a:pPr>
            <a:endParaRPr lang="he-IL" sz="2600" dirty="0"/>
          </a:p>
          <a:p>
            <a:pPr marL="0" indent="0">
              <a:lnSpc>
                <a:spcPct val="160000"/>
              </a:lnSpc>
              <a:buNone/>
            </a:pPr>
            <a:r>
              <a:rPr lang="he-IL" sz="2600" dirty="0" smtClean="0"/>
              <a:t>חשוב לציין שהרבה קיבוצים לאחר השינוי קיצצו משרות רבות בהנהלה והיום יש הבנה שקיצוץ מאסיבי במשרות הניהול מזיק לקיבוץ ופוגע בהתנהלות השוטפת וביכולת לקדם תהליכים שונים.</a:t>
            </a:r>
            <a:endParaRPr lang="he-IL" sz="2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4F4FCA-7717-44CC-A06F-B76AC0A3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ACC5-7A1C-4137-B015-EFAFEC6F5951}" type="datetime8">
              <a:rPr lang="he-IL" smtClean="0"/>
              <a:pPr/>
              <a:t>06 מאי 21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1591D9-0E42-41A4-9767-997D0BFC1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8DC10C-8E35-4A13-BCE8-20A03807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0D8F-902D-43B1-9295-D6D9E0D23BE6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20400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>
            <a:noAutofit/>
          </a:bodyPr>
          <a:lstStyle/>
          <a:p>
            <a:r>
              <a:rPr lang="he-IL" sz="3300" dirty="0">
                <a:cs typeface="+mn-cs"/>
              </a:rPr>
              <a:t>בדיוני הצוות חזרו ועלו בעיות במבנה הקיים שלדעת חברי הצוות דורשות תיקון. להלן רשימה חלקית: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181100"/>
            <a:ext cx="10515600" cy="4995863"/>
          </a:xfrm>
        </p:spPr>
        <p:txBody>
          <a:bodyPr>
            <a:normAutofit fontScale="77500" lnSpcReduction="20000"/>
          </a:bodyPr>
          <a:lstStyle/>
          <a:p>
            <a:pPr marL="182880" indent="0">
              <a:lnSpc>
                <a:spcPct val="150000"/>
              </a:lnSpc>
            </a:pPr>
            <a:r>
              <a:rPr lang="he-IL" sz="4200" dirty="0" smtClean="0"/>
              <a:t>צורך </a:t>
            </a:r>
            <a:r>
              <a:rPr lang="he-IL" sz="4200" dirty="0"/>
              <a:t>באבחנה ברורה </a:t>
            </a:r>
            <a:r>
              <a:rPr lang="he-IL" sz="4200" dirty="0" smtClean="0"/>
              <a:t>בניהול בין המערכת הקהילתית לבין התאגידים</a:t>
            </a:r>
          </a:p>
          <a:p>
            <a:pPr marL="182880" indent="0">
              <a:lnSpc>
                <a:spcPct val="150000"/>
              </a:lnSpc>
            </a:pPr>
            <a:r>
              <a:rPr lang="he-IL" sz="4200" dirty="0" smtClean="0"/>
              <a:t>יצירת נהלי תיאום </a:t>
            </a:r>
            <a:r>
              <a:rPr lang="he-IL" sz="4200" dirty="0" err="1"/>
              <a:t>ו</a:t>
            </a:r>
            <a:r>
              <a:rPr lang="he-IL" sz="4200" dirty="0" err="1" smtClean="0"/>
              <a:t>סינכרון</a:t>
            </a:r>
            <a:r>
              <a:rPr lang="he-IL" sz="4200" dirty="0" smtClean="0"/>
              <a:t> </a:t>
            </a:r>
            <a:r>
              <a:rPr lang="he-IL" sz="4200" dirty="0"/>
              <a:t>בין </a:t>
            </a:r>
            <a:r>
              <a:rPr lang="he-IL" sz="4200" dirty="0" smtClean="0"/>
              <a:t>המערכות</a:t>
            </a:r>
            <a:endParaRPr lang="he-IL" sz="4200" dirty="0"/>
          </a:p>
          <a:p>
            <a:pPr marL="182880" indent="0">
              <a:lnSpc>
                <a:spcPct val="150000"/>
              </a:lnSpc>
            </a:pPr>
            <a:r>
              <a:rPr lang="he-IL" sz="4200" dirty="0" smtClean="0"/>
              <a:t>הגדלת השקיפות והדיווח מהתאגידים- יצירת נהלי דיווח סדורים</a:t>
            </a:r>
            <a:endParaRPr lang="he-IL" sz="4200" dirty="0"/>
          </a:p>
          <a:p>
            <a:pPr marL="182880" indent="0">
              <a:lnSpc>
                <a:spcPct val="150000"/>
              </a:lnSpc>
            </a:pPr>
            <a:r>
              <a:rPr lang="he-IL" sz="4200" dirty="0"/>
              <a:t> צורך בחיזוק היכולת של חברי יגור </a:t>
            </a:r>
            <a:r>
              <a:rPr lang="he-IL" sz="4200" dirty="0" smtClean="0"/>
              <a:t>לפקח ולבקר את </a:t>
            </a:r>
            <a:r>
              <a:rPr lang="he-IL" sz="4200" dirty="0" err="1" smtClean="0"/>
              <a:t>אחי"ג</a:t>
            </a:r>
            <a:endParaRPr lang="he-IL" sz="4200" dirty="0"/>
          </a:p>
          <a:p>
            <a:pPr marL="182880" indent="0">
              <a:lnSpc>
                <a:spcPct val="150000"/>
              </a:lnSpc>
            </a:pPr>
            <a:r>
              <a:rPr lang="he-IL" sz="4200" dirty="0" smtClean="0"/>
              <a:t>חסר </a:t>
            </a:r>
            <a:r>
              <a:rPr lang="he-IL" sz="4200" dirty="0"/>
              <a:t>גוף הממונה על ניהול הקשרים העסקיים בין יגור </a:t>
            </a:r>
            <a:r>
              <a:rPr lang="he-IL" sz="4200" dirty="0" err="1" smtClean="0"/>
              <a:t>לאחי"ג</a:t>
            </a:r>
            <a:endParaRPr lang="he-IL" sz="4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BE5764-A5FB-451F-894F-930E9578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0850-306D-4485-993F-3E0068B83985}" type="datetime8">
              <a:rPr lang="he-IL" smtClean="0"/>
              <a:pPr/>
              <a:t>06 מאי 21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1C2C78-BA3E-4C7F-B141-7B860AF08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76349E-4665-4F5A-84DA-441EE2713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0D8F-902D-43B1-9295-D6D9E0D23BE6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4893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9164359" y="1507524"/>
            <a:ext cx="2257167" cy="8381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600" dirty="0" smtClean="0"/>
          </a:p>
          <a:p>
            <a:pPr algn="ctr"/>
            <a:r>
              <a:rPr lang="he-IL" sz="1600" b="1" dirty="0" smtClean="0">
                <a:solidFill>
                  <a:schemeClr val="tx1"/>
                </a:solidFill>
              </a:rPr>
              <a:t>אסיפה </a:t>
            </a:r>
            <a:r>
              <a:rPr lang="he-IL" sz="1600" b="1" dirty="0">
                <a:solidFill>
                  <a:schemeClr val="tx1"/>
                </a:solidFill>
              </a:rPr>
              <a:t>כללית</a:t>
            </a:r>
          </a:p>
          <a:p>
            <a:pPr algn="ctr"/>
            <a:r>
              <a:rPr lang="he-IL" sz="1600" b="1" dirty="0">
                <a:solidFill>
                  <a:schemeClr val="tx1"/>
                </a:solidFill>
              </a:rPr>
              <a:t> </a:t>
            </a:r>
            <a:r>
              <a:rPr lang="he-IL" sz="1600" b="1" dirty="0" err="1" smtClean="0">
                <a:solidFill>
                  <a:schemeClr val="tx1"/>
                </a:solidFill>
              </a:rPr>
              <a:t>אחי"ג</a:t>
            </a:r>
            <a:endParaRPr lang="he-IL" sz="1600" b="1" dirty="0">
              <a:solidFill>
                <a:schemeClr val="tx1"/>
              </a:solidFill>
            </a:endParaRPr>
          </a:p>
          <a:p>
            <a:pPr algn="ctr"/>
            <a:r>
              <a:rPr lang="he-IL" sz="1600" b="1" dirty="0" smtClean="0">
                <a:solidFill>
                  <a:schemeClr val="tx1"/>
                </a:solidFill>
              </a:rPr>
              <a:t>(מורכבת </a:t>
            </a:r>
            <a:r>
              <a:rPr lang="he-IL" sz="1600" b="1" dirty="0">
                <a:solidFill>
                  <a:schemeClr val="tx1"/>
                </a:solidFill>
              </a:rPr>
              <a:t>מכל חברי </a:t>
            </a:r>
            <a:r>
              <a:rPr lang="he-IL" sz="1600" b="1" dirty="0" smtClean="0">
                <a:solidFill>
                  <a:schemeClr val="tx1"/>
                </a:solidFill>
              </a:rPr>
              <a:t>יגור)</a:t>
            </a:r>
            <a:endParaRPr lang="he-IL" sz="1600" b="1" dirty="0">
              <a:solidFill>
                <a:schemeClr val="tx1"/>
              </a:solidFill>
            </a:endParaRPr>
          </a:p>
          <a:p>
            <a:pPr algn="ctr"/>
            <a:endParaRPr lang="he-IL" sz="1600" dirty="0"/>
          </a:p>
        </p:txBody>
      </p:sp>
      <p:sp>
        <p:nvSpPr>
          <p:cNvPr id="15" name="מלבן 14"/>
          <p:cNvSpPr/>
          <p:nvPr/>
        </p:nvSpPr>
        <p:spPr>
          <a:xfrm>
            <a:off x="3735302" y="1675475"/>
            <a:ext cx="1760087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/>
              <a:t>ועדת אסיפה וקלפי</a:t>
            </a:r>
          </a:p>
        </p:txBody>
      </p:sp>
      <p:sp>
        <p:nvSpPr>
          <p:cNvPr id="16" name="מלבן 15"/>
          <p:cNvSpPr/>
          <p:nvPr/>
        </p:nvSpPr>
        <p:spPr>
          <a:xfrm>
            <a:off x="3735302" y="2154176"/>
            <a:ext cx="1532237" cy="292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/>
              <a:t>ועדת ביקורת</a:t>
            </a:r>
          </a:p>
        </p:txBody>
      </p:sp>
      <p:sp>
        <p:nvSpPr>
          <p:cNvPr id="17" name="מלבן 16"/>
          <p:cNvSpPr/>
          <p:nvPr/>
        </p:nvSpPr>
        <p:spPr>
          <a:xfrm>
            <a:off x="5595761" y="2531887"/>
            <a:ext cx="2516238" cy="850136"/>
          </a:xfrm>
          <a:prstGeom prst="rect">
            <a:avLst/>
          </a:prstGeom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200" dirty="0" smtClean="0"/>
          </a:p>
          <a:p>
            <a:pPr algn="ctr"/>
            <a:r>
              <a:rPr lang="he-IL" sz="1200" b="1" dirty="0" smtClean="0"/>
              <a:t>הנהלה מתאמת קהילה-עסקים </a:t>
            </a:r>
            <a:endParaRPr lang="he-IL" sz="1200" b="1" dirty="0"/>
          </a:p>
          <a:p>
            <a:pPr algn="ctr"/>
            <a:endParaRPr lang="he-IL" sz="1200" b="1" dirty="0"/>
          </a:p>
          <a:p>
            <a:pPr algn="ctr"/>
            <a:r>
              <a:rPr lang="he-IL" sz="1200" b="1" dirty="0"/>
              <a:t> מתאם בין ההנהלה</a:t>
            </a:r>
          </a:p>
          <a:p>
            <a:pPr algn="ctr"/>
            <a:r>
              <a:rPr lang="he-IL" sz="1200" b="1" dirty="0"/>
              <a:t>הכלכלית והנהלת </a:t>
            </a:r>
            <a:r>
              <a:rPr lang="he-IL" sz="1200" b="1" dirty="0" smtClean="0"/>
              <a:t>הקהילה</a:t>
            </a:r>
            <a:endParaRPr lang="he-IL" sz="1200" b="1" dirty="0"/>
          </a:p>
          <a:p>
            <a:pPr algn="ctr"/>
            <a:endParaRPr lang="he-IL" sz="1000" dirty="0"/>
          </a:p>
        </p:txBody>
      </p:sp>
      <p:sp>
        <p:nvSpPr>
          <p:cNvPr id="18" name="מלבן 17"/>
          <p:cNvSpPr/>
          <p:nvPr/>
        </p:nvSpPr>
        <p:spPr>
          <a:xfrm>
            <a:off x="1770687" y="4159439"/>
            <a:ext cx="1696781" cy="7167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200" dirty="0" smtClean="0"/>
          </a:p>
          <a:p>
            <a:pPr algn="ctr"/>
            <a:r>
              <a:rPr lang="he-IL" sz="1200" b="1" dirty="0" err="1" smtClean="0">
                <a:solidFill>
                  <a:schemeClr val="tx1"/>
                </a:solidFill>
              </a:rPr>
              <a:t>מנהל.ת</a:t>
            </a:r>
            <a:r>
              <a:rPr lang="he-IL" sz="1200" b="1" dirty="0" smtClean="0">
                <a:solidFill>
                  <a:schemeClr val="tx1"/>
                </a:solidFill>
              </a:rPr>
              <a:t> קהילה</a:t>
            </a:r>
          </a:p>
          <a:p>
            <a:pPr algn="ctr"/>
            <a:endParaRPr lang="he-IL" sz="1200" b="1" dirty="0">
              <a:solidFill>
                <a:schemeClr val="tx1"/>
              </a:solidFill>
            </a:endParaRPr>
          </a:p>
          <a:p>
            <a:pPr algn="ctr"/>
            <a:r>
              <a:rPr lang="he-IL" sz="1200" b="1" dirty="0">
                <a:solidFill>
                  <a:schemeClr val="tx1"/>
                </a:solidFill>
              </a:rPr>
              <a:t>הנהלת </a:t>
            </a:r>
            <a:r>
              <a:rPr lang="he-IL" sz="1200" b="1" dirty="0" smtClean="0">
                <a:solidFill>
                  <a:schemeClr val="tx1"/>
                </a:solidFill>
              </a:rPr>
              <a:t>הקהילה (שוטף)</a:t>
            </a:r>
            <a:endParaRPr lang="he-IL" sz="1200" b="1" dirty="0">
              <a:solidFill>
                <a:schemeClr val="tx1"/>
              </a:solidFill>
            </a:endParaRPr>
          </a:p>
          <a:p>
            <a:pPr algn="ctr"/>
            <a:r>
              <a:rPr lang="he-IL" sz="1200" b="1" dirty="0"/>
              <a:t> </a:t>
            </a:r>
          </a:p>
        </p:txBody>
      </p:sp>
      <p:sp>
        <p:nvSpPr>
          <p:cNvPr id="31" name="מלבן 30"/>
          <p:cNvSpPr/>
          <p:nvPr/>
        </p:nvSpPr>
        <p:spPr>
          <a:xfrm>
            <a:off x="9458333" y="2680309"/>
            <a:ext cx="1499289" cy="8949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b="1" dirty="0">
                <a:solidFill>
                  <a:schemeClr val="tx1"/>
                </a:solidFill>
              </a:rPr>
              <a:t>מנהל/ת עסקי- יו"ר </a:t>
            </a:r>
            <a:r>
              <a:rPr lang="he-IL" sz="1200" b="1" dirty="0" err="1" smtClean="0">
                <a:solidFill>
                  <a:schemeClr val="tx1"/>
                </a:solidFill>
              </a:rPr>
              <a:t>אחי"ג</a:t>
            </a:r>
            <a:endParaRPr lang="he-IL" sz="1200" b="1" dirty="0">
              <a:solidFill>
                <a:schemeClr val="tx1"/>
              </a:solidFill>
            </a:endParaRPr>
          </a:p>
          <a:p>
            <a:pPr algn="ctr"/>
            <a:endParaRPr lang="he-IL" sz="1200" b="1" dirty="0">
              <a:solidFill>
                <a:schemeClr val="tx1"/>
              </a:solidFill>
            </a:endParaRPr>
          </a:p>
          <a:p>
            <a:pPr algn="ctr"/>
            <a:r>
              <a:rPr lang="he-IL" sz="1200" b="1" dirty="0">
                <a:solidFill>
                  <a:schemeClr val="tx1"/>
                </a:solidFill>
              </a:rPr>
              <a:t>  הנהלה כלכלית – וועד </a:t>
            </a:r>
            <a:r>
              <a:rPr lang="he-IL" sz="1200" b="1" dirty="0" smtClean="0">
                <a:solidFill>
                  <a:schemeClr val="tx1"/>
                </a:solidFill>
              </a:rPr>
              <a:t>הנהלה </a:t>
            </a:r>
            <a:r>
              <a:rPr lang="he-IL" sz="1200" b="1" dirty="0" err="1" smtClean="0">
                <a:solidFill>
                  <a:schemeClr val="tx1"/>
                </a:solidFill>
              </a:rPr>
              <a:t>אחי"ג</a:t>
            </a:r>
            <a:endParaRPr lang="he-IL" sz="1200" b="1" dirty="0">
              <a:solidFill>
                <a:schemeClr val="tx1"/>
              </a:solidFill>
            </a:endParaRPr>
          </a:p>
        </p:txBody>
      </p:sp>
      <p:sp>
        <p:nvSpPr>
          <p:cNvPr id="35" name="מלבן 34"/>
          <p:cNvSpPr/>
          <p:nvPr/>
        </p:nvSpPr>
        <p:spPr>
          <a:xfrm>
            <a:off x="3796496" y="80319"/>
            <a:ext cx="4820281" cy="46751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</a:rPr>
              <a:t>   מבנה ארגוני מוצע ליגור (רמת הנהלות)</a:t>
            </a:r>
          </a:p>
        </p:txBody>
      </p:sp>
      <p:cxnSp>
        <p:nvCxnSpPr>
          <p:cNvPr id="48" name="מחבר חץ ישר 38">
            <a:extLst>
              <a:ext uri="{FF2B5EF4-FFF2-40B4-BE49-F238E27FC236}">
                <a16:creationId xmlns:a16="http://schemas.microsoft.com/office/drawing/2014/main" xmlns="" id="{C131D3BF-2E4B-4140-9795-8A9192851628}"/>
              </a:ext>
            </a:extLst>
          </p:cNvPr>
          <p:cNvCxnSpPr>
            <a:cxnSpLocks/>
          </p:cNvCxnSpPr>
          <p:nvPr/>
        </p:nvCxnSpPr>
        <p:spPr>
          <a:xfrm flipH="1">
            <a:off x="10255446" y="2396780"/>
            <a:ext cx="2" cy="232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xmlns="" id="{D0DA7E96-519A-44F9-AEA4-0E2208F893CC}"/>
              </a:ext>
            </a:extLst>
          </p:cNvPr>
          <p:cNvSpPr/>
          <p:nvPr/>
        </p:nvSpPr>
        <p:spPr>
          <a:xfrm>
            <a:off x="88891" y="5054443"/>
            <a:ext cx="5288235" cy="15152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800" b="1" dirty="0" smtClean="0">
                <a:solidFill>
                  <a:schemeClr val="tx1"/>
                </a:solidFill>
              </a:rPr>
              <a:t>ענפי הקהילה:</a:t>
            </a:r>
            <a:r>
              <a:rPr lang="en-US" sz="2800" b="1" dirty="0">
                <a:solidFill>
                  <a:schemeClr val="tx1"/>
                </a:solidFill>
              </a:rPr>
              <a:t/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he-IL" sz="2800" b="1" dirty="0">
                <a:solidFill>
                  <a:schemeClr val="tx1"/>
                </a:solidFill>
              </a:rPr>
              <a:t>בריאות, חינוך, תרבות, דיור, קליטה, תכנון...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B6EF1E90-26E6-4FBB-AD99-D752228B1605}"/>
              </a:ext>
            </a:extLst>
          </p:cNvPr>
          <p:cNvSpPr/>
          <p:nvPr/>
        </p:nvSpPr>
        <p:spPr>
          <a:xfrm>
            <a:off x="8929816" y="4651532"/>
            <a:ext cx="3162141" cy="187331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800" b="1" dirty="0" smtClean="0">
                <a:solidFill>
                  <a:schemeClr val="tx1"/>
                </a:solidFill>
              </a:rPr>
              <a:t>תאגידי </a:t>
            </a:r>
            <a:r>
              <a:rPr lang="he-IL" sz="2800" b="1" dirty="0">
                <a:solidFill>
                  <a:schemeClr val="tx1"/>
                </a:solidFill>
              </a:rPr>
              <a:t>יגור ואחי"ג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174FCDF-1EB6-4743-87F0-41ADD4CE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D436-1A67-4FC2-96E3-B5D0BC80EB4D}" type="datetime8">
              <a:rPr lang="he-IL" smtClean="0"/>
              <a:pPr/>
              <a:t>06 מאי 21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E41826-1CFB-47C0-BA86-0E5D6DD82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A2A36D9-410F-4C2C-90AD-AA79C7CAF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0D8F-902D-43B1-9295-D6D9E0D23BE6}" type="slidenum">
              <a:rPr lang="he-IL" smtClean="0"/>
              <a:pPr/>
              <a:t>4</a:t>
            </a:fld>
            <a:endParaRPr lang="he-IL"/>
          </a:p>
        </p:txBody>
      </p:sp>
      <p:sp>
        <p:nvSpPr>
          <p:cNvPr id="20" name="מלבן 19"/>
          <p:cNvSpPr/>
          <p:nvPr/>
        </p:nvSpPr>
        <p:spPr>
          <a:xfrm>
            <a:off x="1575698" y="602118"/>
            <a:ext cx="1806805" cy="2924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tx1"/>
                </a:solidFill>
              </a:rPr>
              <a:t>קהילה- </a:t>
            </a:r>
            <a:r>
              <a:rPr lang="he-IL" sz="1600" b="1" dirty="0" err="1" smtClean="0">
                <a:solidFill>
                  <a:schemeClr val="tx1"/>
                </a:solidFill>
              </a:rPr>
              <a:t>אגש"ח</a:t>
            </a:r>
            <a:r>
              <a:rPr lang="he-IL" sz="1600" b="1" dirty="0" smtClean="0">
                <a:solidFill>
                  <a:schemeClr val="tx1"/>
                </a:solidFill>
              </a:rPr>
              <a:t> יגור</a:t>
            </a:r>
            <a:endParaRPr lang="he-IL" sz="1600" b="1" dirty="0">
              <a:solidFill>
                <a:schemeClr val="tx1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9330612" y="583440"/>
            <a:ext cx="2023189" cy="2924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tx1"/>
                </a:solidFill>
              </a:rPr>
              <a:t>עסקים- </a:t>
            </a:r>
            <a:r>
              <a:rPr lang="he-IL" sz="1600" b="1" dirty="0" err="1" smtClean="0">
                <a:solidFill>
                  <a:schemeClr val="tx1"/>
                </a:solidFill>
              </a:rPr>
              <a:t>אגש"ח</a:t>
            </a:r>
            <a:r>
              <a:rPr lang="he-IL" sz="1600" b="1" dirty="0" smtClean="0">
                <a:solidFill>
                  <a:schemeClr val="tx1"/>
                </a:solidFill>
              </a:rPr>
              <a:t> </a:t>
            </a:r>
            <a:r>
              <a:rPr lang="he-IL" sz="1600" b="1" dirty="0" err="1" smtClean="0">
                <a:solidFill>
                  <a:schemeClr val="tx1"/>
                </a:solidFill>
              </a:rPr>
              <a:t>אחי"ג</a:t>
            </a:r>
            <a:endParaRPr lang="he-IL" sz="1600" b="1" dirty="0">
              <a:solidFill>
                <a:schemeClr val="tx1"/>
              </a:solidFill>
            </a:endParaRPr>
          </a:p>
        </p:txBody>
      </p:sp>
      <p:cxnSp>
        <p:nvCxnSpPr>
          <p:cNvPr id="22" name="מחבר חץ ישר 21"/>
          <p:cNvCxnSpPr/>
          <p:nvPr/>
        </p:nvCxnSpPr>
        <p:spPr>
          <a:xfrm>
            <a:off x="2609552" y="4876190"/>
            <a:ext cx="0" cy="2010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מלבן 25"/>
          <p:cNvSpPr/>
          <p:nvPr/>
        </p:nvSpPr>
        <p:spPr>
          <a:xfrm>
            <a:off x="1575698" y="1507524"/>
            <a:ext cx="1806805" cy="9065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600" dirty="0" smtClean="0"/>
          </a:p>
          <a:p>
            <a:pPr algn="ctr"/>
            <a:endParaRPr lang="he-IL" sz="1600" dirty="0"/>
          </a:p>
          <a:p>
            <a:pPr algn="ctr"/>
            <a:r>
              <a:rPr lang="he-IL" sz="1600" b="1" dirty="0" smtClean="0">
                <a:solidFill>
                  <a:schemeClr val="tx1"/>
                </a:solidFill>
              </a:rPr>
              <a:t>אסיפה </a:t>
            </a:r>
            <a:r>
              <a:rPr lang="he-IL" sz="1600" b="1" dirty="0">
                <a:solidFill>
                  <a:schemeClr val="tx1"/>
                </a:solidFill>
              </a:rPr>
              <a:t>כללית</a:t>
            </a:r>
          </a:p>
          <a:p>
            <a:pPr algn="ctr"/>
            <a:r>
              <a:rPr lang="he-IL" sz="1600" b="1" dirty="0">
                <a:solidFill>
                  <a:schemeClr val="tx1"/>
                </a:solidFill>
              </a:rPr>
              <a:t> </a:t>
            </a:r>
            <a:r>
              <a:rPr lang="he-IL" sz="1600" b="1" dirty="0" smtClean="0">
                <a:solidFill>
                  <a:schemeClr val="tx1"/>
                </a:solidFill>
              </a:rPr>
              <a:t>יגור</a:t>
            </a:r>
            <a:endParaRPr lang="he-IL" sz="1600" b="1" dirty="0">
              <a:solidFill>
                <a:schemeClr val="tx1"/>
              </a:solidFill>
            </a:endParaRPr>
          </a:p>
          <a:p>
            <a:pPr algn="ctr"/>
            <a:r>
              <a:rPr lang="he-IL" sz="1600" dirty="0"/>
              <a:t> </a:t>
            </a:r>
          </a:p>
          <a:p>
            <a:pPr algn="ctr"/>
            <a:endParaRPr lang="he-IL" sz="1600" dirty="0"/>
          </a:p>
        </p:txBody>
      </p:sp>
      <p:cxnSp>
        <p:nvCxnSpPr>
          <p:cNvPr id="30" name="מחבר חץ ישר 29"/>
          <p:cNvCxnSpPr>
            <a:cxnSpLocks/>
            <a:endCxn id="15" idx="1"/>
          </p:cNvCxnSpPr>
          <p:nvPr/>
        </p:nvCxnSpPr>
        <p:spPr>
          <a:xfrm>
            <a:off x="3390621" y="1827875"/>
            <a:ext cx="34468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/>
          <p:cNvCxnSpPr>
            <a:cxnSpLocks/>
          </p:cNvCxnSpPr>
          <p:nvPr/>
        </p:nvCxnSpPr>
        <p:spPr>
          <a:xfrm>
            <a:off x="3390621" y="2300398"/>
            <a:ext cx="34468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חץ ישר 35"/>
          <p:cNvCxnSpPr>
            <a:cxnSpLocks/>
          </p:cNvCxnSpPr>
          <p:nvPr/>
        </p:nvCxnSpPr>
        <p:spPr>
          <a:xfrm flipH="1">
            <a:off x="8187648" y="2976931"/>
            <a:ext cx="12706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חץ ישר 36"/>
          <p:cNvCxnSpPr>
            <a:cxnSpLocks/>
          </p:cNvCxnSpPr>
          <p:nvPr/>
        </p:nvCxnSpPr>
        <p:spPr>
          <a:xfrm>
            <a:off x="3198340" y="3072181"/>
            <a:ext cx="22970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/>
          <p:cNvCxnSpPr>
            <a:cxnSpLocks/>
          </p:cNvCxnSpPr>
          <p:nvPr/>
        </p:nvCxnSpPr>
        <p:spPr>
          <a:xfrm>
            <a:off x="5495389" y="1827875"/>
            <a:ext cx="34344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>
            <a:cxnSpLocks/>
          </p:cNvCxnSpPr>
          <p:nvPr/>
        </p:nvCxnSpPr>
        <p:spPr>
          <a:xfrm>
            <a:off x="5411703" y="2300398"/>
            <a:ext cx="351811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מלבן עם פינה יחידה מעוגלת 50"/>
          <p:cNvSpPr/>
          <p:nvPr/>
        </p:nvSpPr>
        <p:spPr>
          <a:xfrm>
            <a:off x="6853880" y="636487"/>
            <a:ext cx="118419" cy="1402651"/>
          </a:xfrm>
          <a:prstGeom prst="round1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מלבן עם פינה יחידה מעוגלת 51"/>
          <p:cNvSpPr/>
          <p:nvPr/>
        </p:nvSpPr>
        <p:spPr>
          <a:xfrm flipH="1">
            <a:off x="6853880" y="4683931"/>
            <a:ext cx="118418" cy="2006016"/>
          </a:xfrm>
          <a:prstGeom prst="round1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2" name="מלבן 31"/>
          <p:cNvSpPr/>
          <p:nvPr/>
        </p:nvSpPr>
        <p:spPr>
          <a:xfrm>
            <a:off x="1463734" y="2778295"/>
            <a:ext cx="1696781" cy="9148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200" dirty="0" smtClean="0"/>
          </a:p>
          <a:p>
            <a:pPr algn="ctr"/>
            <a:r>
              <a:rPr lang="he-IL" sz="1200" b="1" dirty="0" smtClean="0">
                <a:solidFill>
                  <a:schemeClr val="tx1"/>
                </a:solidFill>
              </a:rPr>
              <a:t>יו"ר קהילה</a:t>
            </a:r>
          </a:p>
          <a:p>
            <a:pPr algn="ctr"/>
            <a:endParaRPr lang="he-IL" sz="1200" b="1" dirty="0">
              <a:solidFill>
                <a:schemeClr val="tx1"/>
              </a:solidFill>
            </a:endParaRPr>
          </a:p>
          <a:p>
            <a:pPr algn="ctr"/>
            <a:r>
              <a:rPr lang="he-IL" sz="1200" b="1" dirty="0" smtClean="0">
                <a:solidFill>
                  <a:schemeClr val="tx1"/>
                </a:solidFill>
              </a:rPr>
              <a:t>ועד הנהלה יגור</a:t>
            </a:r>
          </a:p>
          <a:p>
            <a:pPr algn="ctr"/>
            <a:r>
              <a:rPr lang="he-IL" sz="1200" b="1" dirty="0" smtClean="0">
                <a:solidFill>
                  <a:schemeClr val="tx1"/>
                </a:solidFill>
              </a:rPr>
              <a:t>(אסטרטגי)</a:t>
            </a:r>
            <a:endParaRPr lang="he-IL" sz="1200" b="1" dirty="0">
              <a:solidFill>
                <a:schemeClr val="tx1"/>
              </a:solidFill>
            </a:endParaRPr>
          </a:p>
          <a:p>
            <a:pPr algn="ctr"/>
            <a:r>
              <a:rPr lang="he-IL" sz="1200" dirty="0"/>
              <a:t> </a:t>
            </a:r>
          </a:p>
        </p:txBody>
      </p:sp>
      <p:cxnSp>
        <p:nvCxnSpPr>
          <p:cNvPr id="33" name="מחבר חץ ישר 32"/>
          <p:cNvCxnSpPr>
            <a:cxnSpLocks/>
          </p:cNvCxnSpPr>
          <p:nvPr/>
        </p:nvCxnSpPr>
        <p:spPr>
          <a:xfrm>
            <a:off x="2417593" y="3693114"/>
            <a:ext cx="0" cy="3610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מלבן 37"/>
          <p:cNvSpPr/>
          <p:nvPr/>
        </p:nvSpPr>
        <p:spPr>
          <a:xfrm>
            <a:off x="8558665" y="3896828"/>
            <a:ext cx="1696781" cy="4466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b="1" dirty="0" smtClean="0">
                <a:solidFill>
                  <a:schemeClr val="tx1"/>
                </a:solidFill>
              </a:rPr>
              <a:t>מנכ"ל </a:t>
            </a:r>
            <a:r>
              <a:rPr lang="he-IL" sz="1200" b="1" dirty="0" err="1" smtClean="0">
                <a:solidFill>
                  <a:schemeClr val="tx1"/>
                </a:solidFill>
              </a:rPr>
              <a:t>אחי"ג</a:t>
            </a:r>
            <a:r>
              <a:rPr lang="he-IL" sz="1200" b="1" dirty="0" smtClean="0">
                <a:solidFill>
                  <a:schemeClr val="tx1"/>
                </a:solidFill>
              </a:rPr>
              <a:t>/מרכז משק/ יו"ר </a:t>
            </a:r>
            <a:r>
              <a:rPr lang="he-IL" sz="1200" b="1" dirty="0" err="1" smtClean="0">
                <a:solidFill>
                  <a:schemeClr val="tx1"/>
                </a:solidFill>
              </a:rPr>
              <a:t>יח"ס</a:t>
            </a:r>
            <a:endParaRPr lang="he-IL" sz="1200" b="1" dirty="0">
              <a:solidFill>
                <a:schemeClr val="tx1"/>
              </a:solidFill>
            </a:endParaRPr>
          </a:p>
        </p:txBody>
      </p:sp>
      <p:cxnSp>
        <p:nvCxnSpPr>
          <p:cNvPr id="39" name="מחבר חץ ישר 38">
            <a:extLst>
              <a:ext uri="{FF2B5EF4-FFF2-40B4-BE49-F238E27FC236}">
                <a16:creationId xmlns:a16="http://schemas.microsoft.com/office/drawing/2014/main" xmlns="" id="{C131D3BF-2E4B-4140-9795-8A9192851628}"/>
              </a:ext>
            </a:extLst>
          </p:cNvPr>
          <p:cNvCxnSpPr>
            <a:cxnSpLocks/>
          </p:cNvCxnSpPr>
          <p:nvPr/>
        </p:nvCxnSpPr>
        <p:spPr>
          <a:xfrm flipH="1">
            <a:off x="9164359" y="3586637"/>
            <a:ext cx="246994" cy="2616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חץ ישר 38">
            <a:extLst>
              <a:ext uri="{FF2B5EF4-FFF2-40B4-BE49-F238E27FC236}">
                <a16:creationId xmlns:a16="http://schemas.microsoft.com/office/drawing/2014/main" xmlns="" id="{C131D3BF-2E4B-4140-9795-8A9192851628}"/>
              </a:ext>
            </a:extLst>
          </p:cNvPr>
          <p:cNvCxnSpPr>
            <a:cxnSpLocks/>
          </p:cNvCxnSpPr>
          <p:nvPr/>
        </p:nvCxnSpPr>
        <p:spPr>
          <a:xfrm>
            <a:off x="10791380" y="3626970"/>
            <a:ext cx="76645" cy="8908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מלבן 44"/>
          <p:cNvSpPr/>
          <p:nvPr/>
        </p:nvSpPr>
        <p:spPr>
          <a:xfrm>
            <a:off x="6218603" y="4027972"/>
            <a:ext cx="1290188" cy="446623"/>
          </a:xfrm>
          <a:prstGeom prst="rect">
            <a:avLst/>
          </a:prstGeom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 err="1" smtClean="0"/>
              <a:t>מ.מש"א</a:t>
            </a:r>
            <a:endParaRPr lang="he-IL" sz="1200" dirty="0"/>
          </a:p>
        </p:txBody>
      </p:sp>
      <p:sp>
        <p:nvSpPr>
          <p:cNvPr id="46" name="מלבן 45"/>
          <p:cNvSpPr/>
          <p:nvPr/>
        </p:nvSpPr>
        <p:spPr>
          <a:xfrm>
            <a:off x="6208786" y="3557612"/>
            <a:ext cx="1290188" cy="379231"/>
          </a:xfrm>
          <a:prstGeom prst="rect">
            <a:avLst/>
          </a:prstGeom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 err="1" smtClean="0"/>
              <a:t>מ.כספים</a:t>
            </a:r>
            <a:endParaRPr lang="he-IL" sz="1200" dirty="0"/>
          </a:p>
        </p:txBody>
      </p:sp>
      <p:cxnSp>
        <p:nvCxnSpPr>
          <p:cNvPr id="41" name="מחבר חץ ישר 40"/>
          <p:cNvCxnSpPr>
            <a:cxnSpLocks/>
          </p:cNvCxnSpPr>
          <p:nvPr/>
        </p:nvCxnSpPr>
        <p:spPr>
          <a:xfrm flipH="1">
            <a:off x="2500184" y="2446620"/>
            <a:ext cx="4870" cy="331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733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518984"/>
            <a:ext cx="10515600" cy="5657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2400" b="1" dirty="0" smtClean="0"/>
              <a:t>הנהלה מתאמת קהילה-עסקים</a:t>
            </a:r>
            <a:endParaRPr lang="he-IL" sz="2400" b="1" dirty="0"/>
          </a:p>
          <a:p>
            <a:r>
              <a:rPr lang="he-IL" sz="2400" dirty="0" smtClean="0"/>
              <a:t>מרכז ההנהלה- יו"ר הקהילה</a:t>
            </a:r>
          </a:p>
          <a:p>
            <a:r>
              <a:rPr lang="he-IL" sz="2400" dirty="0" smtClean="0"/>
              <a:t>לתאם </a:t>
            </a:r>
            <a:r>
              <a:rPr lang="he-IL" sz="2400" dirty="0" err="1" smtClean="0"/>
              <a:t>ולתכלל</a:t>
            </a:r>
            <a:r>
              <a:rPr lang="he-IL" sz="2400" dirty="0" smtClean="0"/>
              <a:t> את </a:t>
            </a:r>
            <a:r>
              <a:rPr lang="he-IL" sz="2400" dirty="0"/>
              <a:t>האסטרטגיה ארוכת הטווח של הקיבוץ.  </a:t>
            </a:r>
          </a:p>
          <a:p>
            <a:r>
              <a:rPr lang="he-IL" sz="2400" dirty="0" smtClean="0"/>
              <a:t>לתאם מסגרות לתקציב שנתי (העברות מהעסקים לקהילה)</a:t>
            </a:r>
            <a:endParaRPr lang="he-IL" sz="2400" dirty="0"/>
          </a:p>
          <a:p>
            <a:r>
              <a:rPr lang="he-IL" sz="2400" dirty="0" smtClean="0"/>
              <a:t>לתאם </a:t>
            </a:r>
            <a:r>
              <a:rPr lang="he-IL" sz="2400" dirty="0"/>
              <a:t>את הקשרים העסקיים בין יגור ואחי"ג (שכר דירה</a:t>
            </a:r>
            <a:r>
              <a:rPr lang="he-IL" sz="2400" dirty="0" smtClean="0"/>
              <a:t>, כ"א, שירותים שונים </a:t>
            </a:r>
            <a:r>
              <a:rPr lang="he-IL" sz="2400" dirty="0"/>
              <a:t>מדיניות העברות </a:t>
            </a:r>
            <a:r>
              <a:rPr lang="he-IL" sz="2400" dirty="0" smtClean="0"/>
              <a:t>כספים</a:t>
            </a:r>
            <a:r>
              <a:rPr lang="he-IL" sz="2400" dirty="0"/>
              <a:t> </a:t>
            </a:r>
            <a:r>
              <a:rPr lang="he-IL" sz="2400" dirty="0" smtClean="0"/>
              <a:t>ועוד)</a:t>
            </a:r>
            <a:endParaRPr lang="he-IL" sz="2400" dirty="0"/>
          </a:p>
          <a:p>
            <a:r>
              <a:rPr lang="he-IL" sz="2400" dirty="0"/>
              <a:t>למשוך דיווחים ולדאוג ל"שקיפות מבוקרת" של אחי"ג מול </a:t>
            </a:r>
            <a:r>
              <a:rPr lang="he-IL" sz="2400" dirty="0" smtClean="0"/>
              <a:t>אסיפת/חברי יגור.</a:t>
            </a:r>
          </a:p>
          <a:p>
            <a:r>
              <a:rPr lang="he-IL" sz="2400" dirty="0" smtClean="0"/>
              <a:t>תהליכים תחת אחריות ועד יגור/הנהלת הקהילה: הסדר דיור, שינוי אורחות חיים (התאמות), יישום שינוי ארגוני, מדיניות מיסוי</a:t>
            </a:r>
          </a:p>
          <a:p>
            <a:r>
              <a:rPr lang="he-IL" sz="2400" dirty="0" smtClean="0"/>
              <a:t>תהליכים משותפים- שיוך פירות/נכסים</a:t>
            </a:r>
          </a:p>
          <a:p>
            <a:r>
              <a:rPr lang="he-IL" sz="2400" dirty="0" smtClean="0"/>
              <a:t>תהליכים תחת ועד </a:t>
            </a:r>
            <a:r>
              <a:rPr lang="he-IL" sz="2400" dirty="0" err="1" smtClean="0"/>
              <a:t>אחי"ג</a:t>
            </a:r>
            <a:r>
              <a:rPr lang="he-IL" sz="2400" dirty="0" smtClean="0"/>
              <a:t>: ייזום פרויקטים עסקיים, בקרה על התנהלות התאגידים</a:t>
            </a:r>
          </a:p>
          <a:p>
            <a:r>
              <a:rPr lang="he-IL" sz="2400" dirty="0" smtClean="0"/>
              <a:t>כל ועד אחראי על ניהול השוטף בענפים/תאגידים שתחתיו. וכן קביעת אסטרטגיה לטווח הבינוני והארוך</a:t>
            </a:r>
            <a:endParaRPr lang="he-IL" sz="2400" dirty="0"/>
          </a:p>
          <a:p>
            <a:endParaRPr lang="he-IL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2FB6EF6-65BE-4BD9-9C69-02C13FCB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AE92-ADE6-4B36-834A-EEF1286DA785}" type="datetime8">
              <a:rPr lang="he-IL" smtClean="0"/>
              <a:pPr/>
              <a:t>06 מאי 21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85798EC-CBAC-4A8D-93BA-65142DB8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9DC1DB3-8D21-48D5-AEC2-4D5C1467D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0D8F-902D-43B1-9295-D6D9E0D23BE6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54240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578498"/>
            <a:ext cx="10515600" cy="55984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e-IL" b="1" u="sng" dirty="0" smtClean="0"/>
              <a:t>יתרונות</a:t>
            </a:r>
          </a:p>
          <a:p>
            <a:r>
              <a:rPr lang="he-IL" dirty="0" smtClean="0"/>
              <a:t>יוצר חיץ ברור בין הקהילה לעסקים</a:t>
            </a:r>
          </a:p>
          <a:p>
            <a:r>
              <a:rPr lang="he-IL" dirty="0" smtClean="0"/>
              <a:t>מבנה ארגוני פשוט</a:t>
            </a:r>
          </a:p>
          <a:p>
            <a:r>
              <a:rPr lang="he-IL" dirty="0" smtClean="0"/>
              <a:t>אין שינוי מהותי במבנה ההנהלות מהיום ולכן היישום יהיה קל יותר</a:t>
            </a:r>
          </a:p>
          <a:p>
            <a:r>
              <a:rPr lang="he-IL" dirty="0" smtClean="0"/>
              <a:t>אין הוספת משרות, כן מאפשר צמצום תקנים. עלויות השכר ללא שינוי משמעותי </a:t>
            </a:r>
          </a:p>
          <a:p>
            <a:r>
              <a:rPr lang="he-IL" dirty="0" smtClean="0"/>
              <a:t>הפער העיקרי שקיים היום, תיאום בין הקהילה לעסקים, מקבל מענה</a:t>
            </a:r>
          </a:p>
          <a:p>
            <a:r>
              <a:rPr lang="he-IL" dirty="0" smtClean="0"/>
              <a:t>שיתוף כל חברי יגור </a:t>
            </a:r>
            <a:r>
              <a:rPr lang="he-IL" dirty="0" err="1" smtClean="0"/>
              <a:t>באסיפות</a:t>
            </a:r>
            <a:r>
              <a:rPr lang="he-IL" dirty="0" smtClean="0"/>
              <a:t> </a:t>
            </a:r>
            <a:r>
              <a:rPr lang="he-IL" dirty="0" err="1" smtClean="0"/>
              <a:t>אחי"ג</a:t>
            </a:r>
            <a:r>
              <a:rPr lang="he-IL" dirty="0" smtClean="0"/>
              <a:t> יגדיל את המעורבות של החברים בתאגידים</a:t>
            </a:r>
          </a:p>
          <a:p>
            <a:endParaRPr lang="he-IL" dirty="0"/>
          </a:p>
          <a:p>
            <a:r>
              <a:rPr lang="he-IL" dirty="0" smtClean="0"/>
              <a:t>המבנה הנוסף בעייתי בהיבט שיו"ר </a:t>
            </a:r>
            <a:r>
              <a:rPr lang="he-IL" dirty="0" err="1" smtClean="0"/>
              <a:t>אחיג</a:t>
            </a:r>
            <a:r>
              <a:rPr lang="he-IL" dirty="0" smtClean="0"/>
              <a:t> כפוף ליו"ר יגור, עדיף כבר יו"ר אחד לכל המערכת ולחסוך משרה)</a:t>
            </a:r>
          </a:p>
          <a:p>
            <a:r>
              <a:rPr lang="he-IL" dirty="0" smtClean="0"/>
              <a:t>יו"ר אחד- האם באוריינטציה חברתית או עסקית? חשש להזנחת כל אחת מהחטיבות</a:t>
            </a:r>
          </a:p>
          <a:p>
            <a:r>
              <a:rPr lang="he-IL" dirty="0" smtClean="0"/>
              <a:t>המבנה השני יוצר הנהלה כלכלית נוספת מעל </a:t>
            </a:r>
            <a:r>
              <a:rPr lang="he-IL" dirty="0" err="1" smtClean="0"/>
              <a:t>אחי"ג</a:t>
            </a:r>
            <a:r>
              <a:rPr lang="he-IL" dirty="0" smtClean="0"/>
              <a:t>- "הרמת מסך" וכפל הנהלות</a:t>
            </a:r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9746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221"/>
          </a:xfrm>
        </p:spPr>
        <p:txBody>
          <a:bodyPr/>
          <a:lstStyle/>
          <a:p>
            <a:r>
              <a:rPr lang="he-IL" b="1" dirty="0" smtClean="0">
                <a:cs typeface="+mn-cs"/>
              </a:rPr>
              <a:t>הרכב הנהלות</a:t>
            </a:r>
            <a:endParaRPr lang="he-IL" b="1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005016"/>
            <a:ext cx="10515600" cy="5414834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he-IL" b="1" u="sng" dirty="0" smtClean="0"/>
              <a:t>ועד הנהלה יגור- אסטרטגי</a:t>
            </a:r>
          </a:p>
          <a:p>
            <a:pPr marL="0" lvl="0" indent="0">
              <a:buNone/>
            </a:pPr>
            <a:r>
              <a:rPr lang="he-IL" dirty="0" smtClean="0"/>
              <a:t>חברים: 5 נציגי ציבור, יו"ר יגור (קהילה)</a:t>
            </a:r>
          </a:p>
          <a:p>
            <a:pPr marL="0" lvl="0" indent="0">
              <a:buNone/>
            </a:pPr>
            <a:r>
              <a:rPr lang="he-IL" dirty="0" smtClean="0"/>
              <a:t>מוזמנים: </a:t>
            </a:r>
            <a:r>
              <a:rPr lang="he-IL" dirty="0" err="1" smtClean="0"/>
              <a:t>מנהל.ת</a:t>
            </a:r>
            <a:r>
              <a:rPr lang="he-IL" dirty="0" smtClean="0"/>
              <a:t> קהילה, </a:t>
            </a:r>
            <a:r>
              <a:rPr lang="he-IL" dirty="0" err="1" smtClean="0"/>
              <a:t>מ.מש"א</a:t>
            </a:r>
            <a:r>
              <a:rPr lang="he-IL" dirty="0" smtClean="0"/>
              <a:t>, </a:t>
            </a:r>
            <a:r>
              <a:rPr lang="he-IL" dirty="0" err="1" smtClean="0"/>
              <a:t>מ.כספים</a:t>
            </a:r>
            <a:endParaRPr lang="he-IL" dirty="0" smtClean="0"/>
          </a:p>
          <a:p>
            <a:pPr marL="0" indent="0">
              <a:buNone/>
            </a:pPr>
            <a:r>
              <a:rPr lang="he-IL" dirty="0"/>
              <a:t>משך קדנציה- שנתיים ( ע"פ התקנון). נבחרים בקלפי </a:t>
            </a:r>
            <a:r>
              <a:rPr lang="he-IL" dirty="0" smtClean="0"/>
              <a:t>יגור</a:t>
            </a:r>
          </a:p>
          <a:p>
            <a:pPr marL="0" indent="0">
              <a:buNone/>
            </a:pPr>
            <a:r>
              <a:rPr lang="he-IL" dirty="0" smtClean="0"/>
              <a:t>אפשרות </a:t>
            </a:r>
            <a:r>
              <a:rPr lang="he-IL" dirty="0" err="1" smtClean="0"/>
              <a:t>להחריג</a:t>
            </a:r>
            <a:r>
              <a:rPr lang="he-IL" dirty="0" smtClean="0"/>
              <a:t> היו"ר ולקבוע קדנציה יותר ארוכה</a:t>
            </a:r>
            <a:endParaRPr lang="en-US" dirty="0"/>
          </a:p>
          <a:p>
            <a:pPr marL="0" lvl="0" indent="0">
              <a:buNone/>
            </a:pPr>
            <a:endParaRPr lang="he-IL" dirty="0" smtClean="0"/>
          </a:p>
          <a:p>
            <a:pPr lvl="0"/>
            <a:r>
              <a:rPr lang="he-IL" b="1" u="sng" dirty="0" smtClean="0"/>
              <a:t>הנהלת קהילה</a:t>
            </a:r>
          </a:p>
          <a:p>
            <a:pPr marL="0" lvl="0" indent="0">
              <a:buNone/>
            </a:pPr>
            <a:r>
              <a:rPr lang="he-IL" dirty="0" err="1" smtClean="0"/>
              <a:t>מנהל.ת</a:t>
            </a:r>
            <a:r>
              <a:rPr lang="he-IL" dirty="0" smtClean="0"/>
              <a:t> קהילה, אחת ממנהלות החינוך/יו"ר חינוך, מנהל/ת תשתיות (בניין), מנהל/ת בריאות ורווחה, 5 נציגי ציבור. </a:t>
            </a:r>
            <a:endParaRPr lang="en-US" dirty="0" smtClean="0"/>
          </a:p>
          <a:p>
            <a:pPr marL="0" indent="0">
              <a:buNone/>
            </a:pPr>
            <a:r>
              <a:rPr lang="he-IL" dirty="0" smtClean="0"/>
              <a:t>מוזמנים </a:t>
            </a:r>
            <a:r>
              <a:rPr lang="he-IL" dirty="0"/>
              <a:t>קבועים: </a:t>
            </a:r>
            <a:r>
              <a:rPr lang="he-IL" dirty="0" err="1"/>
              <a:t>מ.מש"א</a:t>
            </a:r>
            <a:r>
              <a:rPr lang="he-IL" dirty="0"/>
              <a:t>, מנהל כספים.</a:t>
            </a:r>
            <a:endParaRPr lang="en-US" dirty="0"/>
          </a:p>
          <a:p>
            <a:pPr marL="0" indent="0">
              <a:buNone/>
            </a:pPr>
            <a:r>
              <a:rPr lang="he-IL" b="1" dirty="0"/>
              <a:t> </a:t>
            </a:r>
            <a:r>
              <a:rPr lang="he-IL" dirty="0" smtClean="0"/>
              <a:t>משך קדנציה: 4 שנים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he-IL" b="1" u="sng" dirty="0" smtClean="0"/>
              <a:t>הנהלה מתאמת קהילה- עסקים-</a:t>
            </a:r>
            <a:r>
              <a:rPr lang="he-IL" b="1" dirty="0" smtClean="0"/>
              <a:t> </a:t>
            </a:r>
            <a:r>
              <a:rPr lang="he-IL" dirty="0"/>
              <a:t>יו"ר קהילה, מנהל קהילה, יו"ר </a:t>
            </a:r>
            <a:r>
              <a:rPr lang="he-IL" dirty="0" err="1"/>
              <a:t>אחי"ג</a:t>
            </a:r>
            <a:r>
              <a:rPr lang="he-IL" dirty="0"/>
              <a:t>, מנכ"ל </a:t>
            </a:r>
            <a:r>
              <a:rPr lang="he-IL" dirty="0" err="1"/>
              <a:t>אחי"ג</a:t>
            </a:r>
            <a:r>
              <a:rPr lang="he-IL" dirty="0"/>
              <a:t>, מנהל כספים, </a:t>
            </a:r>
            <a:r>
              <a:rPr lang="he-IL" dirty="0" err="1"/>
              <a:t>מ.מש"</a:t>
            </a:r>
            <a:r>
              <a:rPr lang="he-IL" b="1" dirty="0" err="1"/>
              <a:t>א</a:t>
            </a:r>
            <a:endParaRPr lang="en-US" b="1" dirty="0"/>
          </a:p>
          <a:p>
            <a:pPr marL="0" indent="0">
              <a:buNone/>
            </a:pPr>
            <a:r>
              <a:rPr lang="he-IL" b="1" dirty="0"/>
              <a:t> </a:t>
            </a:r>
            <a:endParaRPr lang="en-US" b="1" dirty="0"/>
          </a:p>
          <a:p>
            <a:pPr lvl="0"/>
            <a:r>
              <a:rPr lang="he-IL" b="1" u="sng" dirty="0"/>
              <a:t>ועד הנהלה-  </a:t>
            </a:r>
            <a:r>
              <a:rPr lang="he-IL" b="1" u="sng" dirty="0" err="1"/>
              <a:t>אחי"ג</a:t>
            </a:r>
            <a:r>
              <a:rPr lang="he-IL" b="1" u="sng" dirty="0"/>
              <a:t>-</a:t>
            </a:r>
            <a:r>
              <a:rPr lang="he-IL" b="1" dirty="0"/>
              <a:t> 9</a:t>
            </a:r>
            <a:r>
              <a:rPr lang="he-IL" dirty="0"/>
              <a:t> נציגי ציבור (מתוכם יו"ר) + מנכ"ל (מוזמן קבוע</a:t>
            </a:r>
            <a:r>
              <a:rPr lang="he-IL" dirty="0" smtClean="0"/>
              <a:t>). מינוי ארבעה חברי מזכירות </a:t>
            </a:r>
            <a:r>
              <a:rPr lang="he-IL" dirty="0" err="1" smtClean="0"/>
              <a:t>לועד</a:t>
            </a:r>
            <a:r>
              <a:rPr lang="he-IL" dirty="0" smtClean="0"/>
              <a:t> </a:t>
            </a:r>
            <a:r>
              <a:rPr lang="he-IL" dirty="0" err="1" smtClean="0"/>
              <a:t>אחי"ג</a:t>
            </a:r>
            <a:r>
              <a:rPr lang="he-IL" dirty="0" smtClean="0"/>
              <a:t> יבוטל. ביטול המינוי של נציגי המזכירות לדירקטוריון לגין.</a:t>
            </a:r>
          </a:p>
          <a:p>
            <a:pPr marL="0" lvl="0" indent="0">
              <a:buNone/>
            </a:pPr>
            <a:r>
              <a:rPr lang="he-IL" b="1" dirty="0" smtClean="0"/>
              <a:t>מוזמנים קבועים: </a:t>
            </a:r>
            <a:r>
              <a:rPr lang="he-IL" b="1" dirty="0" err="1" smtClean="0"/>
              <a:t>מ.מש"א</a:t>
            </a:r>
            <a:r>
              <a:rPr lang="he-IL" b="1" dirty="0" smtClean="0"/>
              <a:t>, מנהל כספים, משרד כלכלי, מ. הנה"ח.</a:t>
            </a:r>
            <a:endParaRPr lang="en-US" b="1" dirty="0" smtClean="0"/>
          </a:p>
          <a:p>
            <a:pPr marL="0" indent="0">
              <a:buNone/>
            </a:pPr>
            <a:r>
              <a:rPr lang="he-IL" b="1" dirty="0" smtClean="0"/>
              <a:t>משך קדנציה- שנתיים (ע"פ התקנון)</a:t>
            </a:r>
            <a:endParaRPr lang="en-US" b="1" dirty="0" smtClean="0"/>
          </a:p>
          <a:p>
            <a:pPr marL="0" indent="0">
              <a:buNone/>
            </a:pPr>
            <a:r>
              <a:rPr lang="he-IL" b="1" dirty="0" smtClean="0"/>
              <a:t>מומלצים באסיפת יגור. </a:t>
            </a:r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r>
              <a:rPr lang="he-IL" dirty="0"/>
              <a:t>(</a:t>
            </a:r>
            <a:r>
              <a:rPr lang="he-IL" dirty="0" smtClean="0"/>
              <a:t>יש לבטל </a:t>
            </a:r>
            <a:r>
              <a:rPr lang="he-IL" dirty="0"/>
              <a:t>את שני נציגי המזכירות בדירקטוריון </a:t>
            </a:r>
            <a:r>
              <a:rPr lang="he-IL" dirty="0" smtClean="0"/>
              <a:t>לגין)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8083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444843"/>
            <a:ext cx="10515600" cy="5732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e-IL" b="1" u="sng" dirty="0" smtClean="0"/>
              <a:t>היקפי משרה- דרג עילי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he-IL" b="1" dirty="0" smtClean="0"/>
              <a:t>יו"ר קהילה-</a:t>
            </a:r>
            <a:r>
              <a:rPr lang="he-IL" dirty="0" smtClean="0"/>
              <a:t> יומיים בשבוע (40%). </a:t>
            </a:r>
          </a:p>
          <a:p>
            <a:r>
              <a:rPr lang="he-IL" b="1" dirty="0" smtClean="0"/>
              <a:t>מנהל/ת קהילה-</a:t>
            </a:r>
            <a:r>
              <a:rPr lang="he-IL" dirty="0" smtClean="0"/>
              <a:t> 100% משרה. </a:t>
            </a:r>
            <a:endParaRPr lang="en-US" dirty="0" smtClean="0"/>
          </a:p>
          <a:p>
            <a:r>
              <a:rPr lang="he-IL" b="1" dirty="0" err="1" smtClean="0"/>
              <a:t>מ.מש"א</a:t>
            </a:r>
            <a:r>
              <a:rPr lang="he-IL" b="1" dirty="0" smtClean="0"/>
              <a:t>-</a:t>
            </a:r>
            <a:r>
              <a:rPr lang="he-IL" dirty="0" smtClean="0"/>
              <a:t> 100% משרה (תפקיד מטה). </a:t>
            </a:r>
          </a:p>
          <a:p>
            <a:r>
              <a:rPr lang="he-IL" b="1" dirty="0" smtClean="0"/>
              <a:t>מנהל/ת כספים-</a:t>
            </a:r>
            <a:r>
              <a:rPr lang="he-IL" dirty="0" smtClean="0"/>
              <a:t> 100% משרה (תפקיד מטה). </a:t>
            </a:r>
            <a:endParaRPr lang="he-IL" dirty="0"/>
          </a:p>
          <a:p>
            <a:r>
              <a:rPr lang="he-IL" b="1" dirty="0" smtClean="0"/>
              <a:t>יו"ר </a:t>
            </a:r>
            <a:r>
              <a:rPr lang="he-IL" b="1" dirty="0" err="1" smtClean="0"/>
              <a:t>אחיג</a:t>
            </a:r>
            <a:r>
              <a:rPr lang="he-IL" b="1" dirty="0" smtClean="0"/>
              <a:t>-</a:t>
            </a:r>
            <a:r>
              <a:rPr lang="he-IL" dirty="0" smtClean="0"/>
              <a:t> יומיים בשבוע (40%). </a:t>
            </a:r>
            <a:r>
              <a:rPr lang="he-IL" dirty="0" err="1" smtClean="0"/>
              <a:t>אחי"ג</a:t>
            </a:r>
            <a:r>
              <a:rPr lang="he-IL" dirty="0" smtClean="0"/>
              <a:t>.</a:t>
            </a:r>
            <a:endParaRPr lang="en-US" dirty="0" smtClean="0"/>
          </a:p>
          <a:p>
            <a:r>
              <a:rPr lang="he-IL" b="1" dirty="0" smtClean="0"/>
              <a:t>מנכ"ל </a:t>
            </a:r>
            <a:r>
              <a:rPr lang="he-IL" b="1" dirty="0" err="1" smtClean="0"/>
              <a:t>אחי"ג</a:t>
            </a:r>
            <a:r>
              <a:rPr lang="he-IL" b="1" dirty="0" smtClean="0"/>
              <a:t>/</a:t>
            </a:r>
            <a:r>
              <a:rPr lang="he-IL" b="1" dirty="0" err="1" smtClean="0"/>
              <a:t>מ.משק</a:t>
            </a:r>
            <a:r>
              <a:rPr lang="he-IL" b="1" dirty="0" smtClean="0"/>
              <a:t> (+יו"ר </a:t>
            </a:r>
            <a:r>
              <a:rPr lang="he-IL" b="1" dirty="0" err="1" smtClean="0"/>
              <a:t>יח"ס</a:t>
            </a:r>
            <a:r>
              <a:rPr lang="he-IL" b="1" dirty="0" smtClean="0"/>
              <a:t>)-</a:t>
            </a:r>
            <a:r>
              <a:rPr lang="he-IL" dirty="0" smtClean="0"/>
              <a:t> 100%. </a:t>
            </a:r>
            <a:endParaRPr lang="en-US" dirty="0" smtClean="0"/>
          </a:p>
          <a:p>
            <a:r>
              <a:rPr lang="he-IL" b="1" dirty="0" err="1" smtClean="0"/>
              <a:t>מ.צו"ש</a:t>
            </a:r>
            <a:r>
              <a:rPr lang="he-IL" b="1" dirty="0" smtClean="0"/>
              <a:t>-</a:t>
            </a:r>
            <a:r>
              <a:rPr lang="he-IL" dirty="0" smtClean="0"/>
              <a:t> דילמה. ייתכן ונדרשת תקופת מעבר והשארה בהיקף משרה כלשהו.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he-IL" u="sng" dirty="0" smtClean="0"/>
              <a:t>יש להגדיר את תחילת היישום- לקבוע תאריך. הועד הנוכחי מסיים ב-9.2021</a:t>
            </a:r>
            <a:endParaRPr lang="en-US" dirty="0" smtClean="0"/>
          </a:p>
          <a:p>
            <a:pPr marL="0" indent="0">
              <a:buNone/>
            </a:pPr>
            <a:r>
              <a:rPr lang="he-IL" dirty="0" smtClean="0"/>
              <a:t>  </a:t>
            </a:r>
            <a:r>
              <a:rPr lang="he-IL" u="sng" dirty="0" smtClean="0"/>
              <a:t>ואת תקופת המעבר או שלביות היישום</a:t>
            </a:r>
            <a:endParaRPr lang="en-US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54038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10850" cy="473075"/>
          </a:xfrm>
        </p:spPr>
        <p:txBody>
          <a:bodyPr>
            <a:normAutofit fontScale="90000"/>
          </a:bodyPr>
          <a:lstStyle/>
          <a:p>
            <a:r>
              <a:rPr lang="he-IL" sz="2800" b="1" dirty="0" smtClean="0">
                <a:cs typeface="+mn-cs"/>
              </a:rPr>
              <a:t>תחומי אחריות הנהלות שונות</a:t>
            </a:r>
            <a:endParaRPr lang="he-IL" sz="2800" b="1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914400"/>
            <a:ext cx="10972800" cy="5562600"/>
          </a:xfrm>
        </p:spPr>
        <p:txBody>
          <a:bodyPr/>
          <a:lstStyle/>
          <a:p>
            <a:r>
              <a:rPr lang="he-IL" dirty="0" smtClean="0"/>
              <a:t>ועד הנהלה יגור- "דירקטוריון" הקהילה. התווית אסטרטגיה לטווח בינוני וארוך, קביעת מדיניות לפעילות הקהילה. בקרה על הנהלת הקהילה, העברת נושאים לדיון באסיפה. בראשה יו"ר הקהילה (יו"ר ועד ההנהלה). מורכבת </a:t>
            </a:r>
            <a:r>
              <a:rPr lang="he-IL" dirty="0" err="1" smtClean="0"/>
              <a:t>מממלאי</a:t>
            </a:r>
            <a:r>
              <a:rPr lang="he-IL" dirty="0" smtClean="0"/>
              <a:t> תפקידים ונציגי ציבור נבחרים.</a:t>
            </a:r>
          </a:p>
          <a:p>
            <a:r>
              <a:rPr lang="he-IL" dirty="0" smtClean="0"/>
              <a:t>הנהלת קהילה- ההנהלה המקצועית של הקהילה. אחראית על ניהול פעילויות הקהילה בשוטף באופן שירותי ויעיל. יצירת תיאום בין ענפי הקהילה. בניית תקציב והבאתו לדיון </a:t>
            </a:r>
            <a:r>
              <a:rPr lang="he-IL" dirty="0" err="1" smtClean="0"/>
              <a:t>בועד</a:t>
            </a:r>
            <a:r>
              <a:rPr lang="he-IL" dirty="0" smtClean="0"/>
              <a:t> ההנהלה. בראש ההנהלה </a:t>
            </a:r>
            <a:r>
              <a:rPr lang="he-IL" dirty="0" err="1" smtClean="0"/>
              <a:t>עומד.ת</a:t>
            </a:r>
            <a:r>
              <a:rPr lang="he-IL" dirty="0" smtClean="0"/>
              <a:t> </a:t>
            </a:r>
            <a:r>
              <a:rPr lang="he-IL" dirty="0" err="1" smtClean="0"/>
              <a:t>מנהל.ת</a:t>
            </a:r>
            <a:r>
              <a:rPr lang="he-IL" dirty="0" smtClean="0"/>
              <a:t> הקהילה. חברים בה מנהלי פעילויות מרכזיות ונציגי ציבור.</a:t>
            </a:r>
          </a:p>
          <a:p>
            <a:r>
              <a:rPr lang="he-IL" dirty="0" smtClean="0"/>
              <a:t>ועד </a:t>
            </a:r>
            <a:r>
              <a:rPr lang="he-IL" dirty="0" err="1" smtClean="0"/>
              <a:t>אחי"ג</a:t>
            </a:r>
            <a:r>
              <a:rPr lang="he-IL" dirty="0" smtClean="0"/>
              <a:t>- ועד ההנהלה של חברת </a:t>
            </a:r>
            <a:r>
              <a:rPr lang="he-IL" dirty="0" err="1" smtClean="0"/>
              <a:t>ההאחזקות</a:t>
            </a:r>
            <a:r>
              <a:rPr lang="he-IL" dirty="0" smtClean="0"/>
              <a:t>. התווית אסטרטגיה לטווח ארוך לעסקי יגור, פיתוח מיזמים עסקיים. בקרה על התאגידים. עומד בראשו יו"ר </a:t>
            </a:r>
            <a:r>
              <a:rPr lang="he-IL" dirty="0" err="1" smtClean="0"/>
              <a:t>אחי"ג</a:t>
            </a:r>
            <a:r>
              <a:rPr lang="he-IL" dirty="0" smtClean="0"/>
              <a:t>. חברים בו נציגי ציבור נבחרים.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28960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74827</TotalTime>
  <Words>670</Words>
  <Application>Microsoft Office PowerPoint</Application>
  <PresentationFormat>מותאם אישית</PresentationFormat>
  <Paragraphs>121</Paragraphs>
  <Slides>9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0" baseType="lpstr">
      <vt:lpstr>ערכת נושא Office</vt:lpstr>
      <vt:lpstr>שינוי מבנה ארגוני ליגור</vt:lpstr>
      <vt:lpstr>מטרות הצוות כפי שנקבעו בהחלטת אסיפה מיולי 2019: </vt:lpstr>
      <vt:lpstr>בדיוני הצוות חזרו ועלו בעיות במבנה הקיים שלדעת חברי הצוות דורשות תיקון. להלן רשימה חלקית:</vt:lpstr>
      <vt:lpstr>שקופית 4</vt:lpstr>
      <vt:lpstr>שקופית 5</vt:lpstr>
      <vt:lpstr>שקופית 6</vt:lpstr>
      <vt:lpstr>הרכב הנהלות</vt:lpstr>
      <vt:lpstr>שקופית 8</vt:lpstr>
      <vt:lpstr>תחומי אחריות הנהלות שונות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boaz ohana</dc:creator>
  <cp:lastModifiedBy>זלינגר רמי</cp:lastModifiedBy>
  <cp:revision>51</cp:revision>
  <cp:lastPrinted>2021-02-03T10:42:35Z</cp:lastPrinted>
  <dcterms:created xsi:type="dcterms:W3CDTF">2020-08-17T06:26:38Z</dcterms:created>
  <dcterms:modified xsi:type="dcterms:W3CDTF">2021-05-06T10:55:53Z</dcterms:modified>
</cp:coreProperties>
</file>