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797675" cy="987266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87" autoAdjust="0"/>
    <p:restoredTop sz="94660" autoAdjust="0"/>
  </p:normalViewPr>
  <p:slideViewPr>
    <p:cSldViewPr snapToGrid="0">
      <p:cViewPr varScale="1">
        <p:scale>
          <a:sx n="80" d="100"/>
          <a:sy n="80" d="100"/>
        </p:scale>
        <p:origin x="-84" y="-7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7" y="0"/>
            <a:ext cx="2945659" cy="495348"/>
          </a:xfrm>
          <a:prstGeom prst="rect">
            <a:avLst/>
          </a:prstGeom>
        </p:spPr>
        <p:txBody>
          <a:bodyPr vert="horz" lIns="90423" tIns="45211" rIns="90423" bIns="45211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6" y="0"/>
            <a:ext cx="2945659" cy="495348"/>
          </a:xfrm>
          <a:prstGeom prst="rect">
            <a:avLst/>
          </a:prstGeom>
        </p:spPr>
        <p:txBody>
          <a:bodyPr vert="horz" lIns="90423" tIns="45211" rIns="90423" bIns="45211" rtlCol="1"/>
          <a:lstStyle>
            <a:lvl1pPr algn="l">
              <a:defRPr sz="1200"/>
            </a:lvl1pPr>
          </a:lstStyle>
          <a:p>
            <a:fld id="{FC5C41EC-A7EE-4B1C-86A3-677615786C90}" type="datetimeFigureOut">
              <a:rPr lang="he-IL" smtClean="0"/>
              <a:pPr/>
              <a:t>כ"ג/אייר/תשפ"א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017" y="9377320"/>
            <a:ext cx="2945659" cy="495347"/>
          </a:xfrm>
          <a:prstGeom prst="rect">
            <a:avLst/>
          </a:prstGeom>
        </p:spPr>
        <p:txBody>
          <a:bodyPr vert="horz" lIns="90423" tIns="45211" rIns="90423" bIns="45211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6" y="9377320"/>
            <a:ext cx="2945659" cy="495347"/>
          </a:xfrm>
          <a:prstGeom prst="rect">
            <a:avLst/>
          </a:prstGeom>
        </p:spPr>
        <p:txBody>
          <a:bodyPr vert="horz" lIns="90423" tIns="45211" rIns="90423" bIns="45211" rtlCol="1" anchor="b"/>
          <a:lstStyle>
            <a:lvl1pPr algn="l">
              <a:defRPr sz="1200"/>
            </a:lvl1pPr>
          </a:lstStyle>
          <a:p>
            <a:fld id="{A6445229-2BF7-4AA7-9A44-7C932D6BB6A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788436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1451F6A-0F5F-4B4F-8BC3-BA8BDEA3082C}" type="datetimeFigureOut">
              <a:rPr lang="he-IL" smtClean="0"/>
              <a:t>כ"ד/אייר/תשפ"א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1275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171FC6F-DD70-41A6-AB3A-15C5EB193DE3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0E62-5D3C-405E-AFF8-A633C143D17A}" type="datetime8">
              <a:rPr lang="he-IL" smtClean="0"/>
              <a:t>06 מאי 21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B02C-14B7-4189-9FD7-9F794AB0889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51072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0349-C50A-47F6-A29C-D12D53726041}" type="datetime8">
              <a:rPr lang="he-IL" smtClean="0"/>
              <a:t>06 מאי 21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B02C-14B7-4189-9FD7-9F794AB0889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20304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A4F1-8890-486C-A03D-858DBFDBEDAD}" type="datetime8">
              <a:rPr lang="he-IL" smtClean="0"/>
              <a:t>06 מאי 21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B02C-14B7-4189-9FD7-9F794AB0889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57906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0D5A-688A-4E18-97C1-17DC18BDE9A9}" type="datetime8">
              <a:rPr lang="he-IL" smtClean="0"/>
              <a:t>06 מאי 21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B02C-14B7-4189-9FD7-9F794AB0889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85359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D1F3-6988-4A80-889A-CCD403E72544}" type="datetime8">
              <a:rPr lang="he-IL" smtClean="0"/>
              <a:t>06 מאי 21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B02C-14B7-4189-9FD7-9F794AB0889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61472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395A-57B4-42BA-B475-2E91F4038ADB}" type="datetime8">
              <a:rPr lang="he-IL" smtClean="0"/>
              <a:t>06 מאי 21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B02C-14B7-4189-9FD7-9F794AB0889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47091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6575-B001-4ACC-9DFB-AA081884BB66}" type="datetime8">
              <a:rPr lang="he-IL" smtClean="0"/>
              <a:t>06 מאי 21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B02C-14B7-4189-9FD7-9F794AB0889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56678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0CB5-803B-4135-BB9F-1A77489B9750}" type="datetime8">
              <a:rPr lang="he-IL" smtClean="0"/>
              <a:t>06 מאי 21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B02C-14B7-4189-9FD7-9F794AB0889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76813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2251-DBE2-4214-975B-1762D2AE545D}" type="datetime8">
              <a:rPr lang="he-IL" smtClean="0"/>
              <a:t>06 מאי 21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B02C-14B7-4189-9FD7-9F794AB0889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94940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9EBC-C2F7-4011-A825-A7713B98DFB3}" type="datetime8">
              <a:rPr lang="he-IL" smtClean="0"/>
              <a:t>06 מאי 21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B02C-14B7-4189-9FD7-9F794AB0889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72145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F49E-CB98-4815-965B-36D4425BEE87}" type="datetime8">
              <a:rPr lang="he-IL" smtClean="0"/>
              <a:t>06 מאי 21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B02C-14B7-4189-9FD7-9F794AB0889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71824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09D44-F860-47BE-998E-2DEF4F5C3D43}" type="datetime8">
              <a:rPr lang="he-IL" smtClean="0"/>
              <a:t>06 מאי 21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AB02C-14B7-4189-9FD7-9F794AB0889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06834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7753"/>
          </a:xfrm>
        </p:spPr>
        <p:txBody>
          <a:bodyPr>
            <a:noAutofit/>
          </a:bodyPr>
          <a:lstStyle/>
          <a:p>
            <a:r>
              <a:rPr lang="he-IL" sz="9600" b="1" dirty="0" smtClean="0"/>
              <a:t>שינוי מבנה ארגוני ליגור</a:t>
            </a:r>
            <a:endParaRPr lang="he-IL" sz="9600" b="1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B02C-14B7-4189-9FD7-9F794AB0889F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5554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201881"/>
            <a:ext cx="10515600" cy="985651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200" dirty="0" smtClean="0"/>
              <a:t>תקציר הצעות השינוי</a:t>
            </a:r>
            <a:r>
              <a:rPr lang="he-IL" sz="3200" dirty="0" smtClean="0"/>
              <a:t>.</a:t>
            </a:r>
            <a:br>
              <a:rPr lang="he-IL" sz="3200" dirty="0" smtClean="0"/>
            </a:br>
            <a:r>
              <a:rPr lang="he-IL" sz="2700" dirty="0" smtClean="0"/>
              <a:t>היחס בין הקהילה ( קיבוץ יגור ) לנכסים ( אחזקות קיבוץ יגור ) </a:t>
            </a:r>
            <a:r>
              <a:rPr lang="he-IL" sz="3600" dirty="0" smtClean="0"/>
              <a:t>.</a:t>
            </a:r>
            <a:br>
              <a:rPr lang="he-IL" sz="3600" dirty="0" smtClean="0"/>
            </a:br>
            <a:endParaRPr lang="he-IL" sz="3600" b="1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033153"/>
            <a:ext cx="10478984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e-IL" dirty="0" smtClean="0"/>
              <a:t>הצעה </a:t>
            </a:r>
            <a:r>
              <a:rPr lang="he-IL" dirty="0" smtClean="0"/>
              <a:t>א (מודל </a:t>
            </a:r>
            <a:r>
              <a:rPr lang="he-IL" dirty="0" err="1" smtClean="0"/>
              <a:t>תק"צ</a:t>
            </a:r>
            <a:r>
              <a:rPr lang="he-IL" dirty="0" smtClean="0"/>
              <a:t> )</a:t>
            </a:r>
            <a:endParaRPr lang="en-US" sz="2000" dirty="0" smtClean="0"/>
          </a:p>
          <a:p>
            <a:pPr lvl="1"/>
            <a:r>
              <a:rPr lang="he-IL" dirty="0" smtClean="0"/>
              <a:t>יוקם ועד הנהלה, ומתחתיו הנהלת קהילה והנהלה כלכלית.</a:t>
            </a:r>
            <a:endParaRPr lang="en-US" sz="1600" dirty="0" smtClean="0"/>
          </a:p>
          <a:p>
            <a:pPr lvl="1"/>
            <a:r>
              <a:rPr lang="he-IL" dirty="0" smtClean="0"/>
              <a:t>ועד ההנהלה יעסוק בתכנון לטווח ארוך ובניהול יחסי יגור עם </a:t>
            </a:r>
            <a:r>
              <a:rPr lang="he-IL" dirty="0" err="1" smtClean="0"/>
              <a:t>תאגידיה</a:t>
            </a:r>
            <a:endParaRPr lang="en-US" sz="1600" dirty="0" smtClean="0"/>
          </a:p>
          <a:p>
            <a:pPr lvl="1"/>
            <a:r>
              <a:rPr lang="he-IL" dirty="0" smtClean="0"/>
              <a:t>ההנהלה הכלכלית תהיה אחראית על הפעילות העסקית\כלכלית</a:t>
            </a:r>
            <a:endParaRPr lang="en-US" sz="1600" dirty="0" smtClean="0"/>
          </a:p>
          <a:p>
            <a:pPr lvl="1"/>
            <a:r>
              <a:rPr lang="he-IL" dirty="0" smtClean="0"/>
              <a:t>הנהלת הקהילה תהיה אחראית על תחומי אוכלוסיה בריאות חינוך </a:t>
            </a:r>
            <a:r>
              <a:rPr lang="he-IL" dirty="0" err="1" smtClean="0"/>
              <a:t>וכו</a:t>
            </a:r>
            <a:r>
              <a:rPr lang="he-IL" dirty="0" smtClean="0"/>
              <a:t>,</a:t>
            </a:r>
            <a:endParaRPr lang="en-US" sz="1600" dirty="0" smtClean="0"/>
          </a:p>
          <a:p>
            <a:pPr>
              <a:buNone/>
            </a:pPr>
            <a:r>
              <a:rPr lang="he-IL" dirty="0" smtClean="0"/>
              <a:t>הצעה ב ( המלצת הצוות )</a:t>
            </a:r>
            <a:endParaRPr lang="en-US" sz="2000" dirty="0" smtClean="0"/>
          </a:p>
          <a:p>
            <a:pPr lvl="0"/>
            <a:r>
              <a:rPr lang="he-IL" dirty="0" smtClean="0"/>
              <a:t> יו"ר הנהלת </a:t>
            </a:r>
            <a:r>
              <a:rPr lang="he-IL" dirty="0" err="1" smtClean="0"/>
              <a:t>אחי"ג</a:t>
            </a:r>
            <a:r>
              <a:rPr lang="he-IL" dirty="0" smtClean="0"/>
              <a:t> הוא המזכיר השני.</a:t>
            </a:r>
            <a:endParaRPr lang="en-US" sz="2000" dirty="0" smtClean="0"/>
          </a:p>
          <a:p>
            <a:pPr lvl="0"/>
            <a:r>
              <a:rPr lang="he-IL" dirty="0" smtClean="0"/>
              <a:t> יוקם גוף תאום לא סטטוטורי המכיל את שני המזכירים אחראי מש"א וגזבר</a:t>
            </a:r>
            <a:endParaRPr lang="en-US" sz="2000" dirty="0" smtClean="0"/>
          </a:p>
          <a:p>
            <a:pPr lvl="0"/>
            <a:r>
              <a:rPr lang="he-IL" dirty="0" smtClean="0"/>
              <a:t> הגוף המתאם יהיה אחראי  על </a:t>
            </a:r>
            <a:endParaRPr lang="en-US" sz="2000" dirty="0" smtClean="0"/>
          </a:p>
          <a:p>
            <a:pPr lvl="1"/>
            <a:r>
              <a:rPr lang="he-IL" dirty="0" smtClean="0"/>
              <a:t>אסטרטגיה ארוכת טווח </a:t>
            </a:r>
            <a:endParaRPr lang="en-US" sz="1800" dirty="0" smtClean="0"/>
          </a:p>
          <a:p>
            <a:pPr lvl="1"/>
            <a:r>
              <a:rPr lang="he-IL" dirty="0" smtClean="0"/>
              <a:t>הממשקים בין הקהילה לעסקים ( גובה הדיבידנד, שכר דירה…)</a:t>
            </a:r>
            <a:endParaRPr lang="en-US" sz="1800" dirty="0" smtClean="0"/>
          </a:p>
          <a:p>
            <a:pPr marL="457200" lvl="0" indent="-457200">
              <a:buNone/>
            </a:pPr>
            <a:endParaRPr lang="en-US" sz="2000" dirty="0" smtClean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8DC10C-8E35-4A13-BCE8-20A03807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0D8F-902D-43B1-9295-D6D9E0D23BE6}" type="slidenum">
              <a:rPr lang="he-IL" smtClean="0"/>
              <a:pPr/>
              <a:t>10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20400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407987"/>
            <a:ext cx="10515600" cy="765175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600" b="1" dirty="0" smtClean="0"/>
              <a:t>המשך התהליך</a:t>
            </a:r>
            <a:r>
              <a:rPr lang="he-IL" sz="3600" b="1" dirty="0">
                <a:cs typeface="+mn-cs"/>
              </a:rPr>
              <a:t/>
            </a:r>
            <a:br>
              <a:rPr lang="he-IL" sz="3600" b="1" dirty="0">
                <a:cs typeface="+mn-cs"/>
              </a:rPr>
            </a:br>
            <a:endParaRPr lang="he-IL" sz="3600" b="1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538287"/>
            <a:ext cx="10515600" cy="4818063"/>
          </a:xfrm>
        </p:spPr>
        <p:txBody>
          <a:bodyPr>
            <a:norm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דיון </a:t>
            </a:r>
            <a:r>
              <a:rPr lang="he-IL" dirty="0" smtClean="0"/>
              <a:t>ציבורי- עדכון ההצעות - החלטות באסיפה. כולל הגדרה של תחילת היישום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יש להתחשב בלוחות הזמנים סיום הקדנציה של מזכירות יגור ספטמבר 2021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הצעה להתאמת התקנונים של התאגידים ליגור ב 2021.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המשך הדיון על המבנה הארגוני מתחת לרמת ועד מנהל .</a:t>
            </a:r>
          </a:p>
          <a:p>
            <a:pPr marL="514350" indent="-514350" fontAlgn="base">
              <a:buFont typeface="+mj-lt"/>
              <a:buAutoNum type="arabicPeriod"/>
            </a:pPr>
            <a:endParaRPr lang="he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8DC10C-8E35-4A13-BCE8-20A03807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0D8F-902D-43B1-9295-D6D9E0D23BE6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20400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407987"/>
            <a:ext cx="10515600" cy="765175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200" dirty="0" smtClean="0"/>
              <a:t> </a:t>
            </a:r>
            <a:r>
              <a:rPr lang="he-IL" sz="3200" b="1" dirty="0" smtClean="0"/>
              <a:t>ההצעות בפירוט</a:t>
            </a:r>
            <a:r>
              <a:rPr lang="he-IL" sz="3600" b="1" dirty="0">
                <a:cs typeface="+mn-cs"/>
              </a:rPr>
              <a:t/>
            </a:r>
            <a:br>
              <a:rPr lang="he-IL" sz="3600" b="1" dirty="0">
                <a:cs typeface="+mn-cs"/>
              </a:rPr>
            </a:br>
            <a:endParaRPr lang="he-IL" sz="3600" b="1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538287"/>
            <a:ext cx="10515600" cy="4818063"/>
          </a:xfrm>
        </p:spPr>
        <p:txBody>
          <a:bodyPr>
            <a:normAutofit/>
          </a:bodyPr>
          <a:lstStyle/>
          <a:p>
            <a:r>
              <a:rPr lang="he-IL" dirty="0" smtClean="0"/>
              <a:t>הצעה א </a:t>
            </a:r>
            <a:r>
              <a:rPr lang="he-IL" dirty="0" smtClean="0"/>
              <a:t>מציג שלמה מורן </a:t>
            </a:r>
            <a:endParaRPr lang="en-US" dirty="0" smtClean="0"/>
          </a:p>
          <a:p>
            <a:r>
              <a:rPr lang="he-IL" dirty="0" smtClean="0"/>
              <a:t>הצעה </a:t>
            </a:r>
            <a:r>
              <a:rPr lang="he-IL" dirty="0" smtClean="0"/>
              <a:t>ב </a:t>
            </a:r>
            <a:r>
              <a:rPr lang="he-IL" dirty="0" smtClean="0"/>
              <a:t>מציג בועז </a:t>
            </a:r>
            <a:endParaRPr lang="en-US" dirty="0" smtClean="0"/>
          </a:p>
          <a:p>
            <a:pPr marL="514350" indent="-514350" fontAlgn="base">
              <a:buFont typeface="+mj-lt"/>
              <a:buAutoNum type="arabicPeriod"/>
            </a:pPr>
            <a:endParaRPr lang="he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8DC10C-8E35-4A13-BCE8-20A03807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0D8F-902D-43B1-9295-D6D9E0D23BE6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20400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407987"/>
            <a:ext cx="10515600" cy="765175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600" b="1" dirty="0" smtClean="0">
                <a:cs typeface="+mn-cs"/>
              </a:rPr>
              <a:t>סדר יום</a:t>
            </a:r>
            <a:r>
              <a:rPr lang="he-IL" sz="3600" b="1" dirty="0">
                <a:cs typeface="+mn-cs"/>
              </a:rPr>
              <a:t/>
            </a:r>
            <a:br>
              <a:rPr lang="he-IL" sz="3600" b="1" dirty="0">
                <a:cs typeface="+mn-cs"/>
              </a:rPr>
            </a:br>
            <a:endParaRPr lang="he-IL" sz="3600" b="1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538287"/>
            <a:ext cx="10515600" cy="4818063"/>
          </a:xfrm>
        </p:spPr>
        <p:txBody>
          <a:bodyPr>
            <a:norm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מטרת הדיון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הרקע לדיון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מה הוא מבנה ארגוני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פעילות הועדה מאז הקמתה ( אריק כהן )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מושגים </a:t>
            </a:r>
            <a:r>
              <a:rPr lang="he-IL" dirty="0" smtClean="0"/>
              <a:t>בתאגוד</a:t>
            </a:r>
            <a:endParaRPr lang="he-IL" dirty="0" smtClean="0"/>
          </a:p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מצב התאגוד ביגור ( רשמי , מעשי)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תקציר הצעות  השינוי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המשך התהליך 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הצעות </a:t>
            </a:r>
            <a:r>
              <a:rPr lang="he-IL" dirty="0" smtClean="0"/>
              <a:t>השינוי </a:t>
            </a:r>
            <a:r>
              <a:rPr lang="he-IL" dirty="0" smtClean="0"/>
              <a:t>יתרונות וחסרונות ( שלמה , בועז )</a:t>
            </a:r>
            <a:endParaRPr lang="he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8DC10C-8E35-4A13-BCE8-20A03807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0D8F-902D-43B1-9295-D6D9E0D23BE6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20400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407987"/>
            <a:ext cx="10515600" cy="765175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200" b="1" dirty="0" smtClean="0"/>
              <a:t>מטרת </a:t>
            </a:r>
            <a:r>
              <a:rPr lang="he-IL" sz="3200" b="1" dirty="0" smtClean="0"/>
              <a:t>הדיון </a:t>
            </a:r>
            <a:r>
              <a:rPr lang="he-IL" sz="3600" b="1" dirty="0">
                <a:cs typeface="+mn-cs"/>
              </a:rPr>
              <a:t/>
            </a:r>
            <a:br>
              <a:rPr lang="he-IL" sz="3600" b="1" dirty="0">
                <a:cs typeface="+mn-cs"/>
              </a:rPr>
            </a:br>
            <a:endParaRPr lang="he-IL" sz="3600" b="1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538287"/>
            <a:ext cx="10515600" cy="4818063"/>
          </a:xfrm>
        </p:spPr>
        <p:txBody>
          <a:bodyPr>
            <a:norm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להציג את עבודת הצוות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לקבל משוב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לקבל החלטות על השלב הנוכחי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ולהחליט על השלבים הבאים</a:t>
            </a:r>
          </a:p>
          <a:p>
            <a:pPr marL="514350" indent="-514350" fontAlgn="base">
              <a:buNone/>
            </a:pPr>
            <a:endParaRPr lang="he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8DC10C-8E35-4A13-BCE8-20A03807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0D8F-902D-43B1-9295-D6D9E0D23BE6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20400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407987"/>
            <a:ext cx="10515600" cy="765175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200" b="1" dirty="0" smtClean="0"/>
              <a:t>הרקע </a:t>
            </a:r>
            <a:r>
              <a:rPr lang="he-IL" sz="3600" b="1" dirty="0">
                <a:cs typeface="+mn-cs"/>
              </a:rPr>
              <a:t/>
            </a:r>
            <a:br>
              <a:rPr lang="he-IL" sz="3600" b="1" dirty="0">
                <a:cs typeface="+mn-cs"/>
              </a:rPr>
            </a:br>
            <a:endParaRPr lang="he-IL" sz="3600" b="1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538287"/>
            <a:ext cx="10515600" cy="4818063"/>
          </a:xfrm>
        </p:spPr>
        <p:txBody>
          <a:bodyPr>
            <a:norm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קיבוץ יגור עבר תהליך התאגדות ב 2004 .הוקמו </a:t>
            </a:r>
            <a:r>
              <a:rPr lang="he-IL" dirty="0" err="1" smtClean="0"/>
              <a:t>אחי"ג</a:t>
            </a:r>
            <a:r>
              <a:rPr lang="he-IL" dirty="0" smtClean="0"/>
              <a:t> ויחס והועברו נכסים (     זכויות ניהול ומניות ) מהקיבוץ </a:t>
            </a:r>
            <a:r>
              <a:rPr lang="he-IL" dirty="0" err="1" smtClean="0"/>
              <a:t>לאחי"ג</a:t>
            </a:r>
            <a:endParaRPr lang="he-IL" dirty="0" smtClean="0"/>
          </a:p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קיבוץ יגור עבר שינוי באורחות החיים והפך לקיבוץ מתחדש בינואר 2018.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בספטמבר 2019 נבחר הצוות לשינוי ארגוני התחיל לעבוד </a:t>
            </a:r>
            <a:r>
              <a:rPr lang="he-IL" dirty="0" smtClean="0"/>
              <a:t>בנובמבר </a:t>
            </a:r>
            <a:r>
              <a:rPr lang="he-IL" dirty="0" smtClean="0"/>
              <a:t>2019.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חברי הצוות שנבחרו: ברק סלע , שוקי שנער, שלמה מורן, רמי </a:t>
            </a:r>
            <a:r>
              <a:rPr lang="he-IL" dirty="0" err="1" smtClean="0"/>
              <a:t>זלינגר</a:t>
            </a:r>
            <a:r>
              <a:rPr lang="he-IL" dirty="0" smtClean="0"/>
              <a:t> ,יעקב עציון.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נציגי מזכירות: בועז, </a:t>
            </a:r>
            <a:r>
              <a:rPr lang="he-IL" dirty="0" err="1" smtClean="0"/>
              <a:t>חסיק</a:t>
            </a:r>
            <a:r>
              <a:rPr lang="he-IL" dirty="0" smtClean="0"/>
              <a:t> (דלית ).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יועץ ארגוני : אריק כהן.</a:t>
            </a:r>
          </a:p>
          <a:p>
            <a:pPr marL="514350" indent="-514350" fontAlgn="base">
              <a:buNone/>
            </a:pPr>
            <a:endParaRPr lang="he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8DC10C-8E35-4A13-BCE8-20A03807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0D8F-902D-43B1-9295-D6D9E0D23BE6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20400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407987"/>
            <a:ext cx="10515600" cy="765175"/>
          </a:xfrm>
        </p:spPr>
        <p:txBody>
          <a:bodyPr>
            <a:normAutofit fontScale="90000"/>
          </a:bodyPr>
          <a:lstStyle/>
          <a:p>
            <a:pPr algn="ctr"/>
            <a:r>
              <a:rPr lang="he-IL" sz="2800" dirty="0" smtClean="0"/>
              <a:t>מבנה ארגוני - מה הוא?</a:t>
            </a:r>
            <a:r>
              <a:rPr lang="he-IL" sz="3200" b="1" dirty="0" smtClean="0"/>
              <a:t> </a:t>
            </a:r>
            <a:r>
              <a:rPr lang="he-IL" sz="3600" b="1" dirty="0">
                <a:cs typeface="+mn-cs"/>
              </a:rPr>
              <a:t/>
            </a:r>
            <a:br>
              <a:rPr lang="he-IL" sz="3600" b="1" dirty="0">
                <a:cs typeface="+mn-cs"/>
              </a:rPr>
            </a:br>
            <a:endParaRPr lang="he-IL" sz="3600" b="1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538287"/>
            <a:ext cx="10515600" cy="4818063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he-IL" dirty="0" smtClean="0"/>
              <a:t>הנהלים שקובעים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מי </a:t>
            </a:r>
            <a:r>
              <a:rPr lang="he-IL" dirty="0" smtClean="0"/>
              <a:t>מחליט על מה.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 מי בוחר את מי ומתי,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מי מדווח למי </a:t>
            </a:r>
            <a:r>
              <a:rPr lang="he-IL" dirty="0" smtClean="0"/>
              <a:t> מה ומתי</a:t>
            </a:r>
            <a:r>
              <a:rPr lang="he-IL" dirty="0" smtClean="0"/>
              <a:t>.</a:t>
            </a:r>
            <a:endParaRPr lang="he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8DC10C-8E35-4A13-BCE8-20A03807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0D8F-902D-43B1-9295-D6D9E0D23BE6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20400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407987"/>
            <a:ext cx="10515600" cy="765175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600" b="1" dirty="0" smtClean="0"/>
              <a:t>מה עשתה הועדה מאז שקיבלה את המנדט </a:t>
            </a:r>
            <a:r>
              <a:rPr lang="he-IL" sz="3600" b="1" dirty="0">
                <a:cs typeface="+mn-cs"/>
              </a:rPr>
              <a:t/>
            </a:r>
            <a:br>
              <a:rPr lang="he-IL" sz="3600" b="1" dirty="0">
                <a:cs typeface="+mn-cs"/>
              </a:rPr>
            </a:br>
            <a:endParaRPr lang="he-IL" sz="3600" b="1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538287"/>
            <a:ext cx="10515600" cy="4818063"/>
          </a:xfrm>
        </p:spPr>
        <p:txBody>
          <a:bodyPr>
            <a:normAutofit/>
          </a:bodyPr>
          <a:lstStyle/>
          <a:p>
            <a:pPr fontAlgn="base">
              <a:buNone/>
            </a:pPr>
            <a:endParaRPr lang="he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8DC10C-8E35-4A13-BCE8-20A03807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0D8F-902D-43B1-9295-D6D9E0D23BE6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20400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261256"/>
            <a:ext cx="10490860" cy="391887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600" b="1" dirty="0" smtClean="0"/>
              <a:t>מושגים </a:t>
            </a:r>
            <a:r>
              <a:rPr lang="he-IL" sz="3600" b="1" dirty="0" smtClean="0"/>
              <a:t>בתאגוד </a:t>
            </a:r>
            <a:r>
              <a:rPr lang="he-IL" sz="3600" b="1" dirty="0">
                <a:cs typeface="+mn-cs"/>
              </a:rPr>
              <a:t/>
            </a:r>
            <a:br>
              <a:rPr lang="he-IL" sz="3600" b="1" dirty="0">
                <a:cs typeface="+mn-cs"/>
              </a:rPr>
            </a:br>
            <a:endParaRPr lang="he-IL" sz="3600" b="1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866899"/>
            <a:ext cx="10478984" cy="5795158"/>
          </a:xfrm>
        </p:spPr>
        <p:txBody>
          <a:bodyPr>
            <a:noAutofit/>
          </a:bodyPr>
          <a:lstStyle/>
          <a:p>
            <a:pPr fontAlgn="base"/>
            <a:r>
              <a:rPr lang="he-IL" sz="2000" dirty="0" smtClean="0"/>
              <a:t>סוגי תאגידים </a:t>
            </a:r>
          </a:p>
          <a:p>
            <a:pPr lvl="1" fontAlgn="base"/>
            <a:r>
              <a:rPr lang="he-IL" sz="2000" dirty="0" smtClean="0"/>
              <a:t>אגודה </a:t>
            </a:r>
            <a:r>
              <a:rPr lang="he-IL" sz="2000" dirty="0" smtClean="0"/>
              <a:t>שיתופית חקלאית מסוג קיבוץ.</a:t>
            </a:r>
          </a:p>
          <a:p>
            <a:pPr lvl="1" fontAlgn="base"/>
            <a:r>
              <a:rPr lang="he-IL" sz="2000" dirty="0" smtClean="0"/>
              <a:t>אגודת </a:t>
            </a:r>
            <a:r>
              <a:rPr lang="he-IL" sz="2000" dirty="0" smtClean="0"/>
              <a:t>שיתופית מסוג אחזקות </a:t>
            </a:r>
            <a:r>
              <a:rPr lang="he-IL" sz="2000" dirty="0" smtClean="0"/>
              <a:t>.</a:t>
            </a:r>
            <a:endParaRPr lang="he-IL" sz="2000" dirty="0" smtClean="0"/>
          </a:p>
          <a:p>
            <a:pPr lvl="1" fontAlgn="base"/>
            <a:r>
              <a:rPr lang="he-IL" sz="2000" dirty="0" smtClean="0"/>
              <a:t>חברות </a:t>
            </a:r>
            <a:r>
              <a:rPr lang="he-IL" sz="2000" dirty="0" smtClean="0"/>
              <a:t>בע"מ.</a:t>
            </a:r>
          </a:p>
          <a:p>
            <a:pPr fontAlgn="base"/>
            <a:r>
              <a:rPr lang="he-IL" sz="2000" dirty="0" smtClean="0"/>
              <a:t>מה זה בעלות</a:t>
            </a:r>
          </a:p>
          <a:p>
            <a:pPr lvl="1" fontAlgn="base"/>
            <a:r>
              <a:rPr lang="he-IL" sz="2000" dirty="0" smtClean="0"/>
              <a:t>זכות לקבוע בעלי תפקידים</a:t>
            </a:r>
          </a:p>
          <a:p>
            <a:pPr lvl="1" fontAlgn="base"/>
            <a:r>
              <a:rPr lang="he-IL" sz="2000" dirty="0" smtClean="0"/>
              <a:t>הזכות למכור ( לא קיים באגודות שיתופיות )</a:t>
            </a:r>
          </a:p>
          <a:p>
            <a:pPr lvl="1" fontAlgn="base"/>
            <a:r>
              <a:rPr lang="he-IL" sz="2000" dirty="0" smtClean="0"/>
              <a:t> הזכות להוריש ( לא קיים באגודה שיתופי )</a:t>
            </a:r>
          </a:p>
          <a:p>
            <a:pPr fontAlgn="base"/>
            <a:r>
              <a:rPr lang="he-IL" sz="2000" dirty="0" smtClean="0"/>
              <a:t>מחויבויות התאגידים</a:t>
            </a:r>
          </a:p>
          <a:p>
            <a:pPr marL="914400" lvl="1" indent="-457200" fontAlgn="base">
              <a:buFont typeface="+mj-lt"/>
              <a:buAutoNum type="arabicPeriod"/>
            </a:pPr>
            <a:r>
              <a:rPr lang="he-IL" sz="2000" dirty="0" smtClean="0"/>
              <a:t>לבעלים / חברים.</a:t>
            </a:r>
          </a:p>
          <a:p>
            <a:pPr marL="914400" lvl="1" indent="-457200" fontAlgn="base">
              <a:buFont typeface="+mj-lt"/>
              <a:buAutoNum type="arabicPeriod"/>
            </a:pPr>
            <a:r>
              <a:rPr lang="he-IL" sz="2000" dirty="0" smtClean="0"/>
              <a:t>לעובדים.</a:t>
            </a:r>
          </a:p>
          <a:p>
            <a:pPr marL="914400" lvl="1" indent="-457200" fontAlgn="base">
              <a:buFont typeface="+mj-lt"/>
              <a:buAutoNum type="arabicPeriod"/>
            </a:pPr>
            <a:r>
              <a:rPr lang="he-IL" sz="2000" dirty="0" smtClean="0"/>
              <a:t>ספקים / בנקים.</a:t>
            </a:r>
          </a:p>
          <a:p>
            <a:pPr marL="914400" lvl="1" indent="-457200" fontAlgn="base">
              <a:buFont typeface="+mj-lt"/>
              <a:buAutoNum type="arabicPeriod"/>
            </a:pPr>
            <a:r>
              <a:rPr lang="he-IL" sz="2000" dirty="0" smtClean="0"/>
              <a:t>ללקוחות.</a:t>
            </a:r>
          </a:p>
          <a:p>
            <a:pPr fontAlgn="base"/>
            <a:r>
              <a:rPr lang="he-IL" sz="2000" dirty="0" smtClean="0"/>
              <a:t>מטרת </a:t>
            </a:r>
            <a:r>
              <a:rPr lang="he-IL" sz="2000" dirty="0" smtClean="0"/>
              <a:t>התאגוד</a:t>
            </a:r>
            <a:endParaRPr lang="he-IL" sz="2000" dirty="0" smtClean="0"/>
          </a:p>
          <a:p>
            <a:pPr lvl="1" fontAlgn="base"/>
            <a:r>
              <a:rPr lang="he-IL" sz="2000" dirty="0" smtClean="0"/>
              <a:t>להשביח את הנכס.</a:t>
            </a:r>
          </a:p>
          <a:p>
            <a:pPr lvl="1" fontAlgn="base"/>
            <a:r>
              <a:rPr lang="he-IL" sz="2000" dirty="0" smtClean="0"/>
              <a:t>להגן על נכסים הפרטיים של הבעלים או החברים בזמן משבר.</a:t>
            </a:r>
          </a:p>
          <a:p>
            <a:pPr lvl="1" fontAlgn="base"/>
            <a:r>
              <a:rPr lang="he-IL" sz="2000" dirty="0" smtClean="0"/>
              <a:t>התנאי להגנה הזאת שאין העדפה של הבעלים / חברים על פני שאר מחויבות </a:t>
            </a:r>
            <a:r>
              <a:rPr lang="he-IL" sz="2000" dirty="0" smtClean="0"/>
              <a:t>התאגיד</a:t>
            </a:r>
            <a:r>
              <a:rPr lang="he-IL" sz="2000" dirty="0" smtClean="0"/>
              <a:t/>
            </a:r>
            <a:br>
              <a:rPr lang="he-IL" sz="2000" dirty="0" smtClean="0"/>
            </a:br>
            <a:endParaRPr lang="he-IL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8DC10C-8E35-4A13-BCE8-20A03807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0D8F-902D-43B1-9295-D6D9E0D23BE6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20400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407987"/>
            <a:ext cx="10515600" cy="765175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200" b="1" dirty="0" smtClean="0"/>
              <a:t>המצב ביגור ברמת התאגידים </a:t>
            </a:r>
            <a:r>
              <a:rPr lang="he-IL" sz="3600" b="1" dirty="0">
                <a:cs typeface="+mn-cs"/>
              </a:rPr>
              <a:t/>
            </a:r>
            <a:br>
              <a:rPr lang="he-IL" sz="3600" b="1" dirty="0">
                <a:cs typeface="+mn-cs"/>
              </a:rPr>
            </a:br>
            <a:endParaRPr lang="he-IL" sz="3600" b="1" dirty="0">
              <a:cs typeface="+mn-cs"/>
            </a:endParaRP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</p:nvPr>
        </p:nvGraphicFramePr>
        <p:xfrm>
          <a:off x="838200" y="866771"/>
          <a:ext cx="10479088" cy="286107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66410"/>
                <a:gridCol w="3173134"/>
                <a:gridCol w="2619772"/>
                <a:gridCol w="2619772"/>
              </a:tblGrid>
              <a:tr h="572016">
                <a:tc>
                  <a:txBody>
                    <a:bodyPr/>
                    <a:lstStyle/>
                    <a:p>
                      <a:pPr rtl="0" fontAlgn="t"/>
                      <a:r>
                        <a:rPr lang="he-IL" sz="2400" dirty="0"/>
                        <a:t/>
                      </a:r>
                      <a:br>
                        <a:rPr lang="he-IL" sz="2400" dirty="0"/>
                      </a:br>
                      <a:endParaRPr lang="he-IL" sz="2400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0" i="0" u="none" strike="noStrike" dirty="0">
                          <a:solidFill>
                            <a:srgbClr val="3C4043"/>
                          </a:solidFill>
                          <a:latin typeface="Arial"/>
                        </a:rPr>
                        <a:t>קיבוץ יגור</a:t>
                      </a:r>
                      <a:endParaRPr lang="he-IL" sz="2400" dirty="0"/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0" i="0" u="none" strike="noStrike" dirty="0">
                          <a:solidFill>
                            <a:srgbClr val="3C4043"/>
                          </a:solidFill>
                          <a:latin typeface="Arial"/>
                        </a:rPr>
                        <a:t>אחזקות קיבוץ יגור</a:t>
                      </a:r>
                      <a:endParaRPr lang="he-IL" sz="2400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0" i="0" u="none" strike="noStrike" dirty="0">
                          <a:solidFill>
                            <a:srgbClr val="3C4043"/>
                          </a:solidFill>
                          <a:latin typeface="Arial"/>
                        </a:rPr>
                        <a:t>אחווה</a:t>
                      </a:r>
                      <a:endParaRPr lang="he-IL" sz="2400" dirty="0"/>
                    </a:p>
                  </a:txBody>
                  <a:tcPr marL="63500" marR="63500" marT="63500" marB="635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2016"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0" i="0" u="none" strike="noStrike" dirty="0">
                          <a:solidFill>
                            <a:srgbClr val="3C4043"/>
                          </a:solidFill>
                          <a:latin typeface="Arial"/>
                        </a:rPr>
                        <a:t>סיווג</a:t>
                      </a:r>
                      <a:endParaRPr lang="he-IL" sz="2400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0" i="0" u="none" strike="noStrike" dirty="0">
                          <a:solidFill>
                            <a:srgbClr val="3C4043"/>
                          </a:solidFill>
                          <a:latin typeface="Arial"/>
                        </a:rPr>
                        <a:t>קיבוץ</a:t>
                      </a:r>
                      <a:endParaRPr lang="he-IL" sz="2400" dirty="0"/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0" i="0" u="none" strike="noStrike" dirty="0">
                          <a:solidFill>
                            <a:srgbClr val="3C4043"/>
                          </a:solidFill>
                          <a:latin typeface="Arial"/>
                        </a:rPr>
                        <a:t>אחזקות</a:t>
                      </a:r>
                      <a:endParaRPr lang="he-IL" sz="2400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0" i="0" u="none" strike="noStrike" dirty="0">
                          <a:solidFill>
                            <a:srgbClr val="3C4043"/>
                          </a:solidFill>
                          <a:latin typeface="Arial"/>
                        </a:rPr>
                        <a:t>חקלאית כללית</a:t>
                      </a:r>
                      <a:endParaRPr lang="he-IL" sz="2400" dirty="0"/>
                    </a:p>
                  </a:txBody>
                  <a:tcPr marL="63500" marR="63500" marT="63500" marB="635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2016"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0" i="0" u="none" strike="noStrike">
                          <a:solidFill>
                            <a:srgbClr val="3C4043"/>
                          </a:solidFill>
                          <a:latin typeface="Arial"/>
                        </a:rPr>
                        <a:t>חברים</a:t>
                      </a:r>
                      <a:endParaRPr lang="he-IL" sz="24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0" i="0" u="none" strike="noStrike" dirty="0">
                          <a:solidFill>
                            <a:srgbClr val="3C4043"/>
                          </a:solidFill>
                          <a:latin typeface="Arial"/>
                        </a:rPr>
                        <a:t>כ 850 </a:t>
                      </a:r>
                      <a:endParaRPr lang="he-IL" sz="2400" dirty="0"/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0" i="0" u="none" strike="noStrike" dirty="0">
                          <a:solidFill>
                            <a:srgbClr val="3C4043"/>
                          </a:solidFill>
                          <a:latin typeface="Arial"/>
                        </a:rPr>
                        <a:t>1. קיבוץ יגור</a:t>
                      </a:r>
                      <a:endParaRPr lang="he-IL" sz="2400" dirty="0"/>
                    </a:p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0" i="0" u="none" strike="noStrike" dirty="0">
                          <a:solidFill>
                            <a:srgbClr val="3C4043"/>
                          </a:solidFill>
                          <a:latin typeface="Arial"/>
                        </a:rPr>
                        <a:t>2. אחווה </a:t>
                      </a:r>
                      <a:endParaRPr lang="he-IL" sz="2400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2400" b="0" i="0" u="none" strike="noStrike" dirty="0">
                          <a:solidFill>
                            <a:srgbClr val="3C4043"/>
                          </a:solidFill>
                          <a:latin typeface="Arial"/>
                        </a:rPr>
                        <a:t>קיבוץ יגור</a:t>
                      </a:r>
                    </a:p>
                    <a:p>
                      <a:pPr algn="r" rtl="1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2400" b="0" i="0" u="none" strike="noStrike" dirty="0" err="1">
                          <a:solidFill>
                            <a:srgbClr val="3C4043"/>
                          </a:solidFill>
                          <a:latin typeface="Arial"/>
                        </a:rPr>
                        <a:t>אחי"ג</a:t>
                      </a:r>
                      <a:endParaRPr lang="he-IL" sz="2400" b="0" i="0" u="none" strike="noStrike" dirty="0">
                        <a:solidFill>
                          <a:srgbClr val="3C4043"/>
                        </a:solidFill>
                        <a:latin typeface="Arial"/>
                      </a:endParaRPr>
                    </a:p>
                  </a:txBody>
                  <a:tcPr marL="63500" marR="63500" marT="63500" marB="635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2016"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0" i="0" u="none" strike="noStrike">
                          <a:solidFill>
                            <a:srgbClr val="3C4043"/>
                          </a:solidFill>
                          <a:latin typeface="Arial"/>
                        </a:rPr>
                        <a:t>תקנון</a:t>
                      </a:r>
                      <a:endParaRPr lang="he-IL" sz="24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0" i="0" u="none" strike="noStrike" dirty="0">
                          <a:solidFill>
                            <a:srgbClr val="3C4043"/>
                          </a:solidFill>
                          <a:latin typeface="Arial"/>
                        </a:rPr>
                        <a:t>עודכן 2018</a:t>
                      </a:r>
                      <a:endParaRPr lang="he-IL" sz="2400" dirty="0"/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0" i="0" u="none" strike="noStrike" dirty="0">
                          <a:solidFill>
                            <a:srgbClr val="3C4043"/>
                          </a:solidFill>
                          <a:latin typeface="Arial"/>
                        </a:rPr>
                        <a:t>תקנון מדף</a:t>
                      </a:r>
                      <a:endParaRPr lang="he-IL" sz="2400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0" i="0" u="none" strike="noStrike" dirty="0">
                          <a:solidFill>
                            <a:srgbClr val="3C4043"/>
                          </a:solidFill>
                          <a:latin typeface="Arial"/>
                        </a:rPr>
                        <a:t>תקנון מדף</a:t>
                      </a:r>
                      <a:endParaRPr lang="he-IL" sz="2400" dirty="0"/>
                    </a:p>
                  </a:txBody>
                  <a:tcPr marL="63500" marR="63500" marT="63500" marB="635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8DC10C-8E35-4A13-BCE8-20A03807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0D8F-902D-43B1-9295-D6D9E0D23BE6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20400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407987"/>
            <a:ext cx="10515600" cy="765175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200" b="1" dirty="0" smtClean="0"/>
              <a:t>המצב ביגור ברמת </a:t>
            </a:r>
            <a:r>
              <a:rPr lang="he-IL" sz="3200" b="1" dirty="0" smtClean="0"/>
              <a:t>האורגנים </a:t>
            </a:r>
            <a:r>
              <a:rPr lang="he-IL" sz="3600" b="1" dirty="0">
                <a:cs typeface="+mn-cs"/>
              </a:rPr>
              <a:t/>
            </a:r>
            <a:br>
              <a:rPr lang="he-IL" sz="3600" b="1" dirty="0">
                <a:cs typeface="+mn-cs"/>
              </a:rPr>
            </a:br>
            <a:endParaRPr lang="he-IL" sz="3600" b="1" dirty="0">
              <a:cs typeface="+mn-cs"/>
            </a:endParaRP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</p:nvPr>
        </p:nvGraphicFramePr>
        <p:xfrm>
          <a:off x="838200" y="866771"/>
          <a:ext cx="10479088" cy="47417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66410"/>
                <a:gridCol w="3173134"/>
                <a:gridCol w="2619772"/>
                <a:gridCol w="2619772"/>
              </a:tblGrid>
              <a:tr h="572016">
                <a:tc>
                  <a:txBody>
                    <a:bodyPr/>
                    <a:lstStyle/>
                    <a:p>
                      <a:pPr rtl="0" fontAlgn="t"/>
                      <a:r>
                        <a:rPr lang="he-IL" sz="2400" dirty="0"/>
                        <a:t/>
                      </a:r>
                      <a:br>
                        <a:rPr lang="he-IL" sz="2400" dirty="0"/>
                      </a:br>
                      <a:endParaRPr lang="he-IL" sz="2400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0" i="0" u="none" strike="noStrike" dirty="0">
                          <a:solidFill>
                            <a:srgbClr val="3C4043"/>
                          </a:solidFill>
                          <a:latin typeface="Arial"/>
                        </a:rPr>
                        <a:t>קיבוץ יגור</a:t>
                      </a:r>
                      <a:endParaRPr lang="he-IL" sz="2400" dirty="0"/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0" i="0" u="none" strike="noStrike" dirty="0">
                          <a:solidFill>
                            <a:srgbClr val="3C4043"/>
                          </a:solidFill>
                          <a:latin typeface="Arial"/>
                        </a:rPr>
                        <a:t>אחזקות קיבוץ יגור</a:t>
                      </a:r>
                      <a:endParaRPr lang="he-IL" sz="2400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0" i="0" u="none" strike="noStrike" dirty="0">
                          <a:solidFill>
                            <a:srgbClr val="3C4043"/>
                          </a:solidFill>
                          <a:latin typeface="Arial"/>
                        </a:rPr>
                        <a:t>אחווה</a:t>
                      </a:r>
                      <a:endParaRPr lang="he-IL" sz="2400" dirty="0"/>
                    </a:p>
                  </a:txBody>
                  <a:tcPr marL="63500" marR="63500" marT="63500" marB="635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2016"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>
                          <a:solidFill>
                            <a:srgbClr val="3C4043"/>
                          </a:solidFill>
                          <a:latin typeface="Arial"/>
                        </a:rPr>
                        <a:t>אספה כללית</a:t>
                      </a:r>
                      <a:endParaRPr lang="he-IL"/>
                    </a:p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>
                          <a:solidFill>
                            <a:srgbClr val="3C4043"/>
                          </a:solidFill>
                          <a:latin typeface="Arial"/>
                        </a:rPr>
                        <a:t>ועדת אספה</a:t>
                      </a:r>
                      <a:endParaRPr lang="he-IL"/>
                    </a:p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>
                          <a:solidFill>
                            <a:srgbClr val="3C4043"/>
                          </a:solidFill>
                          <a:latin typeface="Arial"/>
                        </a:rPr>
                        <a:t>ועדת ביקורת</a:t>
                      </a:r>
                      <a:endParaRPr lang="he-IL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>
                          <a:solidFill>
                            <a:srgbClr val="3C4043"/>
                          </a:solidFill>
                          <a:latin typeface="Arial"/>
                        </a:rPr>
                        <a:t>כל החברים</a:t>
                      </a:r>
                      <a:endParaRPr lang="he-IL"/>
                    </a:p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>
                          <a:solidFill>
                            <a:srgbClr val="3C4043"/>
                          </a:solidFill>
                          <a:latin typeface="Arial"/>
                        </a:rPr>
                        <a:t>עמית</a:t>
                      </a:r>
                      <a:endParaRPr lang="he-IL"/>
                    </a:p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>
                          <a:solidFill>
                            <a:srgbClr val="3C4043"/>
                          </a:solidFill>
                          <a:latin typeface="Arial"/>
                        </a:rPr>
                        <a:t>אבשלום</a:t>
                      </a:r>
                      <a:endParaRPr lang="he-IL"/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>
                          <a:solidFill>
                            <a:srgbClr val="3C4043"/>
                          </a:solidFill>
                          <a:latin typeface="Arial"/>
                        </a:rPr>
                        <a:t>נציגי הקיבוץ ואחווה</a:t>
                      </a:r>
                      <a:endParaRPr lang="he-IL"/>
                    </a:p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>
                          <a:solidFill>
                            <a:srgbClr val="3C4043"/>
                          </a:solidFill>
                          <a:latin typeface="Arial"/>
                        </a:rPr>
                        <a:t>חסר</a:t>
                      </a:r>
                      <a:endParaRPr lang="he-IL"/>
                    </a:p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>
                          <a:solidFill>
                            <a:srgbClr val="3C4043"/>
                          </a:solidFill>
                          <a:latin typeface="Arial"/>
                        </a:rPr>
                        <a:t>אבשלום ללא החלטה</a:t>
                      </a:r>
                      <a:endParaRPr lang="he-IL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 dirty="0" smtClean="0">
                          <a:solidFill>
                            <a:srgbClr val="3C4043"/>
                          </a:solidFill>
                          <a:latin typeface="Arial"/>
                        </a:rPr>
                        <a:t>לא פעיל</a:t>
                      </a:r>
                      <a:endParaRPr lang="he-IL" dirty="0" smtClean="0"/>
                    </a:p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 dirty="0" smtClean="0">
                          <a:solidFill>
                            <a:srgbClr val="3C4043"/>
                          </a:solidFill>
                          <a:latin typeface="Arial"/>
                        </a:rPr>
                        <a:t>חסר</a:t>
                      </a:r>
                      <a:endParaRPr lang="he-IL" dirty="0" smtClean="0"/>
                    </a:p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 dirty="0" smtClean="0">
                          <a:solidFill>
                            <a:srgbClr val="3C4043"/>
                          </a:solidFill>
                          <a:latin typeface="Arial"/>
                        </a:rPr>
                        <a:t>חסר</a:t>
                      </a:r>
                      <a:endParaRPr lang="he-IL" dirty="0"/>
                    </a:p>
                  </a:txBody>
                  <a:tcPr marL="63500" marR="63500" marT="63500" marB="635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2016"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>
                          <a:solidFill>
                            <a:srgbClr val="3C4043"/>
                          </a:solidFill>
                          <a:latin typeface="Arial"/>
                        </a:rPr>
                        <a:t>ועד מנהל</a:t>
                      </a:r>
                      <a:endParaRPr lang="he-IL"/>
                    </a:p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/>
                        <a:t/>
                      </a:r>
                      <a:br>
                        <a:rPr lang="he-IL"/>
                      </a:br>
                      <a:r>
                        <a:rPr lang="he-IL" sz="1400" b="0" i="0" u="none" strike="noStrike">
                          <a:solidFill>
                            <a:srgbClr val="3C4043"/>
                          </a:solidFill>
                          <a:latin typeface="Arial"/>
                        </a:rPr>
                        <a:t>קדנציה</a:t>
                      </a:r>
                      <a:endParaRPr lang="he-IL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>
                          <a:solidFill>
                            <a:srgbClr val="3C4043"/>
                          </a:solidFill>
                          <a:latin typeface="Arial"/>
                        </a:rPr>
                        <a:t>מזכירות</a:t>
                      </a:r>
                      <a:endParaRPr lang="he-IL"/>
                    </a:p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/>
                        <a:t/>
                      </a:r>
                      <a:br>
                        <a:rPr lang="he-IL"/>
                      </a:br>
                      <a:r>
                        <a:rPr lang="he-IL" sz="1400" b="0" i="0" u="none" strike="noStrike">
                          <a:solidFill>
                            <a:srgbClr val="3C4043"/>
                          </a:solidFill>
                          <a:latin typeface="Arial"/>
                        </a:rPr>
                        <a:t>שנתיים</a:t>
                      </a:r>
                      <a:endParaRPr lang="he-IL"/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>
                          <a:solidFill>
                            <a:srgbClr val="3C4043"/>
                          </a:solidFill>
                          <a:latin typeface="Arial"/>
                        </a:rPr>
                        <a:t>הנהלת אחי"ג</a:t>
                      </a:r>
                      <a:endParaRPr lang="he-IL"/>
                    </a:p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>
                          <a:solidFill>
                            <a:srgbClr val="3C4043"/>
                          </a:solidFill>
                          <a:latin typeface="Arial"/>
                        </a:rPr>
                        <a:t>נציגי מזכירות יגור</a:t>
                      </a:r>
                      <a:endParaRPr lang="he-IL"/>
                    </a:p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>
                          <a:solidFill>
                            <a:srgbClr val="3C4043"/>
                          </a:solidFill>
                          <a:latin typeface="Arial"/>
                        </a:rPr>
                        <a:t>שנתיים</a:t>
                      </a:r>
                      <a:endParaRPr lang="he-IL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 dirty="0" smtClean="0">
                          <a:solidFill>
                            <a:srgbClr val="3C4043"/>
                          </a:solidFill>
                          <a:latin typeface="Arial"/>
                        </a:rPr>
                        <a:t>חברי מזכירות יגור</a:t>
                      </a:r>
                      <a:endParaRPr lang="he-IL" dirty="0"/>
                    </a:p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e-IL" dirty="0"/>
                    </a:p>
                  </a:txBody>
                  <a:tcPr marL="63500" marR="63500" marT="63500" marB="635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2016"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>
                          <a:solidFill>
                            <a:srgbClr val="3C4043"/>
                          </a:solidFill>
                          <a:latin typeface="Arial"/>
                        </a:rPr>
                        <a:t>ראש ועד מנהל</a:t>
                      </a:r>
                      <a:endParaRPr lang="he-IL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>
                          <a:solidFill>
                            <a:srgbClr val="3C4043"/>
                          </a:solidFill>
                          <a:latin typeface="Arial"/>
                        </a:rPr>
                        <a:t>(מזכיר) בועז</a:t>
                      </a:r>
                      <a:endParaRPr lang="he-IL"/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>
                          <a:solidFill>
                            <a:srgbClr val="3C4043"/>
                          </a:solidFill>
                          <a:latin typeface="Arial"/>
                        </a:rPr>
                        <a:t>יו"ר נוקי</a:t>
                      </a:r>
                      <a:endParaRPr lang="he-IL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 dirty="0" smtClean="0">
                          <a:solidFill>
                            <a:srgbClr val="3C4043"/>
                          </a:solidFill>
                          <a:latin typeface="Arial"/>
                        </a:rPr>
                        <a:t>בועז</a:t>
                      </a:r>
                      <a:endParaRPr lang="he-IL" dirty="0"/>
                    </a:p>
                  </a:txBody>
                  <a:tcPr marL="63500" marR="63500" marT="63500" marB="635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2016"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 dirty="0">
                          <a:solidFill>
                            <a:srgbClr val="3C4043"/>
                          </a:solidFill>
                          <a:latin typeface="Arial"/>
                        </a:rPr>
                        <a:t>מחזיק מניות</a:t>
                      </a:r>
                      <a:endParaRPr lang="he-IL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/>
                      <a:endParaRPr lang="he-IL" dirty="0"/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 dirty="0">
                          <a:solidFill>
                            <a:srgbClr val="3C4043"/>
                          </a:solidFill>
                          <a:latin typeface="Arial"/>
                        </a:rPr>
                        <a:t>לגין בע"מ, </a:t>
                      </a:r>
                      <a:r>
                        <a:rPr lang="he-IL" sz="1400" b="0" i="0" u="none" strike="noStrike" dirty="0" err="1">
                          <a:solidFill>
                            <a:srgbClr val="3C4043"/>
                          </a:solidFill>
                          <a:latin typeface="Arial"/>
                        </a:rPr>
                        <a:t>באלגן</a:t>
                      </a:r>
                      <a:r>
                        <a:rPr lang="he-IL" sz="1400" b="0" i="0" u="none" strike="noStrike" dirty="0">
                          <a:solidFill>
                            <a:srgbClr val="3C4043"/>
                          </a:solidFill>
                          <a:latin typeface="Arial"/>
                        </a:rPr>
                        <a:t> בע"מ</a:t>
                      </a:r>
                      <a:endParaRPr lang="he-IL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e-IL" dirty="0"/>
                    </a:p>
                  </a:txBody>
                  <a:tcPr marL="63500" marR="63500" marT="63500" marB="635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2016"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 dirty="0">
                          <a:solidFill>
                            <a:srgbClr val="3C4043"/>
                          </a:solidFill>
                          <a:latin typeface="Arial"/>
                        </a:rPr>
                        <a:t>זכות לשלוח נציגים באסיפות כלליות</a:t>
                      </a:r>
                      <a:endParaRPr lang="he-IL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>
                          <a:solidFill>
                            <a:srgbClr val="3C4043"/>
                          </a:solidFill>
                          <a:latin typeface="Arial"/>
                        </a:rPr>
                        <a:t>יחס,חוצות יגור, אורות יגור , מי יגור</a:t>
                      </a:r>
                      <a:endParaRPr lang="he-IL"/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 dirty="0">
                          <a:solidFill>
                            <a:srgbClr val="3C4043"/>
                          </a:solidFill>
                          <a:latin typeface="Arial"/>
                        </a:rPr>
                        <a:t>יחס,חוצות יגור, אורות יגור , מי יגור</a:t>
                      </a:r>
                      <a:endParaRPr lang="he-IL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e-IL" dirty="0"/>
                    </a:p>
                  </a:txBody>
                  <a:tcPr marL="63500" marR="63500" marT="63500" marB="635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2016"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 dirty="0">
                          <a:solidFill>
                            <a:srgbClr val="3C4043"/>
                          </a:solidFill>
                          <a:latin typeface="Arial"/>
                        </a:rPr>
                        <a:t>זכות נציגים בתאגידים חיצוניים</a:t>
                      </a:r>
                      <a:endParaRPr lang="he-IL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 dirty="0">
                          <a:solidFill>
                            <a:srgbClr val="3C4043"/>
                          </a:solidFill>
                          <a:latin typeface="Arial"/>
                        </a:rPr>
                        <a:t>מפעלי העמק, תנובה, ביטוח חקלאי, משקי תק"ם, משקי עמק יזרעאל</a:t>
                      </a:r>
                      <a:endParaRPr lang="he-IL" dirty="0"/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e-IL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e-IL" dirty="0"/>
                    </a:p>
                  </a:txBody>
                  <a:tcPr marL="63500" marR="63500" marT="63500" marB="635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8DC10C-8E35-4A13-BCE8-20A03807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0D8F-902D-43B1-9295-D6D9E0D23BE6}" type="slidenum">
              <a:rPr lang="he-IL" smtClean="0"/>
              <a:pPr/>
              <a:t>9</a:t>
            </a:fld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831273" y="5890163"/>
            <a:ext cx="1028403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מבחינה מעשית ( בפועל )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he-IL" dirty="0" smtClean="0"/>
              <a:t>כל חברי יגור הם הנציגים של הקיבוץ באסיפה כללית של </a:t>
            </a:r>
            <a:r>
              <a:rPr lang="he-IL" dirty="0" err="1" smtClean="0"/>
              <a:t>אחי"ג</a:t>
            </a:r>
            <a:r>
              <a:rPr lang="he-IL" dirty="0" smtClean="0"/>
              <a:t>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he-IL" dirty="0" smtClean="0"/>
              <a:t>תאגיד אחווה לא פעיל.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20400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76105</TotalTime>
  <Words>408</Words>
  <Application>Microsoft Office PowerPoint</Application>
  <PresentationFormat>מותאם אישית</PresentationFormat>
  <Paragraphs>137</Paragraphs>
  <Slides>12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3" baseType="lpstr">
      <vt:lpstr>ערכת נושא Office</vt:lpstr>
      <vt:lpstr>שינוי מבנה ארגוני ליגור</vt:lpstr>
      <vt:lpstr>סדר יום </vt:lpstr>
      <vt:lpstr>מטרת הדיון  </vt:lpstr>
      <vt:lpstr>הרקע  </vt:lpstr>
      <vt:lpstr>מבנה ארגוני - מה הוא?  </vt:lpstr>
      <vt:lpstr>מה עשתה הועדה מאז שקיבלה את המנדט  </vt:lpstr>
      <vt:lpstr>מושגים בתאגוד  </vt:lpstr>
      <vt:lpstr>המצב ביגור ברמת התאגידים  </vt:lpstr>
      <vt:lpstr>המצב ביגור ברמת האורגנים  </vt:lpstr>
      <vt:lpstr>תקציר הצעות השינוי. היחס בין הקהילה ( קיבוץ יגור ) לנכסים ( אחזקות קיבוץ יגור ) . </vt:lpstr>
      <vt:lpstr>המשך התהליך </vt:lpstr>
      <vt:lpstr> ההצעות בפירוט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boaz ohana</dc:creator>
  <cp:lastModifiedBy>זלינגר רמי</cp:lastModifiedBy>
  <cp:revision>53</cp:revision>
  <cp:lastPrinted>2021-02-03T10:42:35Z</cp:lastPrinted>
  <dcterms:created xsi:type="dcterms:W3CDTF">2020-08-17T06:26:38Z</dcterms:created>
  <dcterms:modified xsi:type="dcterms:W3CDTF">2021-05-06T10:37:16Z</dcterms:modified>
</cp:coreProperties>
</file>