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3"/>
  </p:notesMasterIdLst>
  <p:sldIdLst>
    <p:sldId id="3342" r:id="rId2"/>
    <p:sldId id="509" r:id="rId3"/>
    <p:sldId id="499" r:id="rId4"/>
    <p:sldId id="4144" r:id="rId5"/>
    <p:sldId id="4145" r:id="rId6"/>
    <p:sldId id="4146" r:id="rId7"/>
    <p:sldId id="4147" r:id="rId8"/>
    <p:sldId id="4155" r:id="rId9"/>
    <p:sldId id="4156" r:id="rId10"/>
    <p:sldId id="4157" r:id="rId11"/>
    <p:sldId id="4158" r:id="rId12"/>
    <p:sldId id="4159" r:id="rId13"/>
    <p:sldId id="4160" r:id="rId14"/>
    <p:sldId id="4161" r:id="rId15"/>
    <p:sldId id="4162" r:id="rId16"/>
    <p:sldId id="388" r:id="rId17"/>
    <p:sldId id="4163" r:id="rId18"/>
    <p:sldId id="473" r:id="rId19"/>
    <p:sldId id="4148" r:id="rId20"/>
    <p:sldId id="4149" r:id="rId21"/>
    <p:sldId id="4150" r:id="rId22"/>
    <p:sldId id="513" r:id="rId23"/>
    <p:sldId id="4151" r:id="rId24"/>
    <p:sldId id="4152" r:id="rId25"/>
    <p:sldId id="4153" r:id="rId26"/>
    <p:sldId id="4154" r:id="rId27"/>
    <p:sldId id="4165" r:id="rId28"/>
    <p:sldId id="4164" r:id="rId29"/>
    <p:sldId id="510" r:id="rId30"/>
    <p:sldId id="4166" r:id="rId31"/>
    <p:sldId id="3356" r:id="rId3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22BF787A-059B-46DD-9607-DF9D5CE780F0}">
          <p14:sldIdLst>
            <p14:sldId id="3342"/>
          </p14:sldIdLst>
        </p14:section>
        <p14:section name="מקטע ברירת מחדל" id="{95709C56-F0DB-429E-8FA4-0885655E9651}">
          <p14:sldIdLst>
            <p14:sldId id="509"/>
            <p14:sldId id="499"/>
            <p14:sldId id="4144"/>
            <p14:sldId id="4145"/>
            <p14:sldId id="4146"/>
            <p14:sldId id="4147"/>
            <p14:sldId id="4155"/>
            <p14:sldId id="4156"/>
            <p14:sldId id="4157"/>
            <p14:sldId id="4158"/>
            <p14:sldId id="4159"/>
            <p14:sldId id="4160"/>
            <p14:sldId id="4161"/>
            <p14:sldId id="4162"/>
            <p14:sldId id="388"/>
            <p14:sldId id="4163"/>
            <p14:sldId id="473"/>
            <p14:sldId id="4148"/>
            <p14:sldId id="4149"/>
            <p14:sldId id="4150"/>
            <p14:sldId id="513"/>
            <p14:sldId id="4151"/>
            <p14:sldId id="4152"/>
            <p14:sldId id="4153"/>
            <p14:sldId id="4154"/>
            <p14:sldId id="4165"/>
            <p14:sldId id="4164"/>
            <p14:sldId id="510"/>
            <p14:sldId id="4166"/>
            <p14:sldId id="3356"/>
          </p14:sldIdLst>
        </p14:section>
      </p14:sectionLst>
    </p:ext>
    <p:ext uri="{EFAFB233-063F-42B5-8137-9DF3F51BA10A}">
      <p15:sldGuideLst xmlns:p15="http://schemas.microsoft.com/office/powerpoint/2012/main">
        <p15:guide id="52" pos="1439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pos="958" userDrawn="1">
          <p15:clr>
            <a:srgbClr val="A4A3A4"/>
          </p15:clr>
        </p15:guide>
        <p15:guide id="55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346"/>
    <a:srgbClr val="5178B3"/>
    <a:srgbClr val="2CB3EB"/>
    <a:srgbClr val="FC0D1B"/>
    <a:srgbClr val="FA7B87"/>
    <a:srgbClr val="FB4756"/>
    <a:srgbClr val="CA252D"/>
    <a:srgbClr val="FA4069"/>
    <a:srgbClr val="F63D93"/>
    <a:srgbClr val="6C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3776" autoAdjust="0"/>
  </p:normalViewPr>
  <p:slideViewPr>
    <p:cSldViewPr snapToGrid="0" snapToObjects="1">
      <p:cViewPr varScale="1">
        <p:scale>
          <a:sx n="31" d="100"/>
          <a:sy n="31" d="100"/>
        </p:scale>
        <p:origin x="960" y="72"/>
      </p:cViewPr>
      <p:guideLst>
        <p:guide pos="14398"/>
        <p:guide orient="horz" pos="480"/>
        <p:guide pos="958"/>
        <p:guide orient="horz" pos="816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0770F-97A5-406A-9040-3C5AE65360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0564E11-1C88-4FFB-B486-C178CE54D2FE}">
      <dgm:prSet phldrT="[טקסט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he-IL" sz="4400" b="1" dirty="0">
              <a:latin typeface="Gisha" panose="020B0502040204020203" pitchFamily="34" charset="-79"/>
              <a:cs typeface="Gisha" panose="020B0502040204020203" pitchFamily="34" charset="-79"/>
            </a:rPr>
            <a:t>מחכיר</a:t>
          </a:r>
          <a:endParaRPr lang="he-IL" sz="20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C9C8E3A-BA9A-480C-B8F0-30932E024D5B}" type="parTrans" cxnId="{2597CD38-2D18-484C-A5CA-F979B269E562}">
      <dgm:prSet/>
      <dgm:spPr/>
      <dgm:t>
        <a:bodyPr/>
        <a:lstStyle/>
        <a:p>
          <a:pPr rtl="1"/>
          <a:endParaRPr lang="he-IL"/>
        </a:p>
      </dgm:t>
    </dgm:pt>
    <dgm:pt modelId="{62894458-3406-48F2-80B8-FA5171E10B12}" type="sibTrans" cxnId="{2597CD38-2D18-484C-A5CA-F979B269E562}">
      <dgm:prSet/>
      <dgm:spPr/>
      <dgm:t>
        <a:bodyPr/>
        <a:lstStyle/>
        <a:p>
          <a:pPr rtl="1"/>
          <a:endParaRPr lang="he-IL"/>
        </a:p>
      </dgm:t>
    </dgm:pt>
    <dgm:pt modelId="{9016725B-2D81-41EE-966A-6960B9977FC0}">
      <dgm:prSet phldrT="[טקסט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he-IL" sz="4400" b="1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  <a:endParaRPr lang="he-IL" sz="20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21BBC24-EB5D-4683-B774-31F7E580F685}" type="parTrans" cxnId="{534046C7-739C-42AA-88EA-56EBD567BEDC}">
      <dgm:prSet/>
      <dgm:spPr/>
      <dgm:t>
        <a:bodyPr/>
        <a:lstStyle/>
        <a:p>
          <a:pPr rtl="1"/>
          <a:endParaRPr lang="he-IL"/>
        </a:p>
      </dgm:t>
    </dgm:pt>
    <dgm:pt modelId="{AF833FAC-C906-4AF7-B0C1-D4A7169D491E}" type="sibTrans" cxnId="{534046C7-739C-42AA-88EA-56EBD567BEDC}">
      <dgm:prSet/>
      <dgm:spPr/>
      <dgm:t>
        <a:bodyPr/>
        <a:lstStyle/>
        <a:p>
          <a:pPr rtl="1"/>
          <a:endParaRPr lang="he-IL"/>
        </a:p>
      </dgm:t>
    </dgm:pt>
    <dgm:pt modelId="{0C95EAE9-1D80-4B3D-B518-707F5DBF7097}">
      <dgm:prSet phldrT="[טקסט]" custT="1"/>
      <dgm:spPr/>
      <dgm:t>
        <a:bodyPr/>
        <a:lstStyle/>
        <a:p>
          <a:pPr algn="just" rtl="1"/>
          <a:r>
            <a:rPr lang="he-IL" sz="4800" b="1" dirty="0">
              <a:latin typeface="Gisha" panose="020B0502040204020203" pitchFamily="34" charset="-79"/>
              <a:cs typeface="Gisha" panose="020B0502040204020203" pitchFamily="34" charset="-79"/>
            </a:rPr>
            <a:t>חבר</a:t>
          </a:r>
          <a:r>
            <a:rPr lang="he-IL" sz="3200" b="1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endParaRPr lang="he-IL" sz="31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1E348DB-FC5F-4DC8-8D1B-CAE442D8F52D}" type="sibTrans" cxnId="{0947040D-E2C9-4786-B263-F807CF6C0ACA}">
      <dgm:prSet/>
      <dgm:spPr/>
      <dgm:t>
        <a:bodyPr/>
        <a:lstStyle/>
        <a:p>
          <a:pPr rtl="1"/>
          <a:endParaRPr lang="he-IL"/>
        </a:p>
      </dgm:t>
    </dgm:pt>
    <dgm:pt modelId="{795B874D-B4A7-4CB3-AFEB-A096780EB605}" type="parTrans" cxnId="{0947040D-E2C9-4786-B263-F807CF6C0ACA}">
      <dgm:prSet/>
      <dgm:spPr/>
      <dgm:t>
        <a:bodyPr/>
        <a:lstStyle/>
        <a:p>
          <a:pPr rtl="1"/>
          <a:endParaRPr lang="he-IL"/>
        </a:p>
      </dgm:t>
    </dgm:pt>
    <dgm:pt modelId="{1170A9D9-AB2B-432E-8DDB-368348BDF3E4}">
      <dgm:prSet phldrT="[טקסט]" custT="1"/>
      <dgm:spPr/>
      <dgm:t>
        <a:bodyPr/>
        <a:lstStyle/>
        <a:p>
          <a:pPr algn="r" rtl="1"/>
          <a:r>
            <a:rPr lang="he-IL" sz="4800" b="1" dirty="0" err="1">
              <a:latin typeface="Gisha" panose="020B0502040204020203" pitchFamily="34" charset="-79"/>
              <a:cs typeface="Gisha" panose="020B0502040204020203" pitchFamily="34" charset="-79"/>
            </a:rPr>
            <a:t>מינהל</a:t>
          </a:r>
          <a:endParaRPr lang="he-IL" sz="24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86EA1B8-F7A1-4645-BE1B-86A9AC9F4F05}" type="sibTrans" cxnId="{B125042C-7E9B-482E-AC87-ABD7C881DEF6}">
      <dgm:prSet/>
      <dgm:spPr/>
      <dgm:t>
        <a:bodyPr/>
        <a:lstStyle/>
        <a:p>
          <a:pPr rtl="1"/>
          <a:endParaRPr lang="he-IL"/>
        </a:p>
      </dgm:t>
    </dgm:pt>
    <dgm:pt modelId="{6AD32AD5-08E0-4CD0-99AF-56BD78000C54}" type="parTrans" cxnId="{B125042C-7E9B-482E-AC87-ABD7C881DEF6}">
      <dgm:prSet/>
      <dgm:spPr/>
      <dgm:t>
        <a:bodyPr/>
        <a:lstStyle/>
        <a:p>
          <a:pPr rtl="1"/>
          <a:endParaRPr lang="he-IL"/>
        </a:p>
      </dgm:t>
    </dgm:pt>
    <dgm:pt modelId="{33319BB1-9A9C-4FE3-8035-ADFA3BF86EC3}" type="pres">
      <dgm:prSet presAssocID="{DAB0770F-97A5-406A-9040-3C5AE6536076}" presName="linearFlow" presStyleCnt="0">
        <dgm:presLayoutVars>
          <dgm:dir/>
          <dgm:animLvl val="lvl"/>
          <dgm:resizeHandles val="exact"/>
        </dgm:presLayoutVars>
      </dgm:prSet>
      <dgm:spPr/>
    </dgm:pt>
    <dgm:pt modelId="{1FBB121A-A887-49BA-BDA4-1D9AB3BDADB4}" type="pres">
      <dgm:prSet presAssocID="{D0564E11-1C88-4FFB-B486-C178CE54D2FE}" presName="composite" presStyleCnt="0"/>
      <dgm:spPr/>
    </dgm:pt>
    <dgm:pt modelId="{31AFCDFE-034A-4900-9C65-8B5A7F9CAB1A}" type="pres">
      <dgm:prSet presAssocID="{D0564E11-1C88-4FFB-B486-C178CE54D2F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11FFE72-35BA-4579-ADB7-F160A89262A0}" type="pres">
      <dgm:prSet presAssocID="{D0564E11-1C88-4FFB-B486-C178CE54D2FE}" presName="descendantText" presStyleLbl="alignAcc1" presStyleIdx="0" presStyleCnt="2" custLinFactNeighborX="25088" custLinFactNeighborY="4581">
        <dgm:presLayoutVars>
          <dgm:bulletEnabled val="1"/>
        </dgm:presLayoutVars>
      </dgm:prSet>
      <dgm:spPr/>
    </dgm:pt>
    <dgm:pt modelId="{C3A6BFFB-A578-429D-8253-55521581C65C}" type="pres">
      <dgm:prSet presAssocID="{62894458-3406-48F2-80B8-FA5171E10B12}" presName="sp" presStyleCnt="0"/>
      <dgm:spPr/>
    </dgm:pt>
    <dgm:pt modelId="{9801D3FC-F094-481C-9FD6-D37E2B0E94FB}" type="pres">
      <dgm:prSet presAssocID="{9016725B-2D81-41EE-966A-6960B9977FC0}" presName="composite" presStyleCnt="0"/>
      <dgm:spPr/>
    </dgm:pt>
    <dgm:pt modelId="{A006B3BC-A58C-498A-9F7B-3CBE63236A66}" type="pres">
      <dgm:prSet presAssocID="{9016725B-2D81-41EE-966A-6960B9977FC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2274A3D-E7F9-4F7B-835B-1FEFB6CF4624}" type="pres">
      <dgm:prSet presAssocID="{9016725B-2D81-41EE-966A-6960B9977FC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0947040D-E2C9-4786-B263-F807CF6C0ACA}" srcId="{9016725B-2D81-41EE-966A-6960B9977FC0}" destId="{0C95EAE9-1D80-4B3D-B518-707F5DBF7097}" srcOrd="0" destOrd="0" parTransId="{795B874D-B4A7-4CB3-AFEB-A096780EB605}" sibTransId="{91E348DB-FC5F-4DC8-8D1B-CAE442D8F52D}"/>
    <dgm:cxn modelId="{BB523016-1FBC-4E8B-99E1-645617C2BBD5}" type="presOf" srcId="{1170A9D9-AB2B-432E-8DDB-368348BDF3E4}" destId="{511FFE72-35BA-4579-ADB7-F160A89262A0}" srcOrd="0" destOrd="0" presId="urn:microsoft.com/office/officeart/2005/8/layout/chevron2"/>
    <dgm:cxn modelId="{AC3BB519-2317-41AE-B570-979AA09622AB}" type="presOf" srcId="{9016725B-2D81-41EE-966A-6960B9977FC0}" destId="{A006B3BC-A58C-498A-9F7B-3CBE63236A66}" srcOrd="0" destOrd="0" presId="urn:microsoft.com/office/officeart/2005/8/layout/chevron2"/>
    <dgm:cxn modelId="{B125042C-7E9B-482E-AC87-ABD7C881DEF6}" srcId="{D0564E11-1C88-4FFB-B486-C178CE54D2FE}" destId="{1170A9D9-AB2B-432E-8DDB-368348BDF3E4}" srcOrd="0" destOrd="0" parTransId="{6AD32AD5-08E0-4CD0-99AF-56BD78000C54}" sibTransId="{186EA1B8-F7A1-4645-BE1B-86A9AC9F4F05}"/>
    <dgm:cxn modelId="{2597CD38-2D18-484C-A5CA-F979B269E562}" srcId="{DAB0770F-97A5-406A-9040-3C5AE6536076}" destId="{D0564E11-1C88-4FFB-B486-C178CE54D2FE}" srcOrd="0" destOrd="0" parTransId="{9C9C8E3A-BA9A-480C-B8F0-30932E024D5B}" sibTransId="{62894458-3406-48F2-80B8-FA5171E10B12}"/>
    <dgm:cxn modelId="{84B8FE89-76D8-4233-BA44-63BFDFA7EDFD}" type="presOf" srcId="{D0564E11-1C88-4FFB-B486-C178CE54D2FE}" destId="{31AFCDFE-034A-4900-9C65-8B5A7F9CAB1A}" srcOrd="0" destOrd="0" presId="urn:microsoft.com/office/officeart/2005/8/layout/chevron2"/>
    <dgm:cxn modelId="{534046C7-739C-42AA-88EA-56EBD567BEDC}" srcId="{DAB0770F-97A5-406A-9040-3C5AE6536076}" destId="{9016725B-2D81-41EE-966A-6960B9977FC0}" srcOrd="1" destOrd="0" parTransId="{821BBC24-EB5D-4683-B774-31F7E580F685}" sibTransId="{AF833FAC-C906-4AF7-B0C1-D4A7169D491E}"/>
    <dgm:cxn modelId="{461ADECA-8816-472C-8A06-44CA000A7513}" type="presOf" srcId="{0C95EAE9-1D80-4B3D-B518-707F5DBF7097}" destId="{42274A3D-E7F9-4F7B-835B-1FEFB6CF4624}" srcOrd="0" destOrd="0" presId="urn:microsoft.com/office/officeart/2005/8/layout/chevron2"/>
    <dgm:cxn modelId="{95BDCBDC-3329-4451-8707-40F4DE4B1B77}" type="presOf" srcId="{DAB0770F-97A5-406A-9040-3C5AE6536076}" destId="{33319BB1-9A9C-4FE3-8035-ADFA3BF86EC3}" srcOrd="0" destOrd="0" presId="urn:microsoft.com/office/officeart/2005/8/layout/chevron2"/>
    <dgm:cxn modelId="{FB3C9BF3-365A-42FB-BFA8-F7202BCA43EE}" type="presParOf" srcId="{33319BB1-9A9C-4FE3-8035-ADFA3BF86EC3}" destId="{1FBB121A-A887-49BA-BDA4-1D9AB3BDADB4}" srcOrd="0" destOrd="0" presId="urn:microsoft.com/office/officeart/2005/8/layout/chevron2"/>
    <dgm:cxn modelId="{83964C2B-B91E-487A-BAF9-305D9854AB6B}" type="presParOf" srcId="{1FBB121A-A887-49BA-BDA4-1D9AB3BDADB4}" destId="{31AFCDFE-034A-4900-9C65-8B5A7F9CAB1A}" srcOrd="0" destOrd="0" presId="urn:microsoft.com/office/officeart/2005/8/layout/chevron2"/>
    <dgm:cxn modelId="{345E1949-5AC9-4769-A7D1-B05297432DBB}" type="presParOf" srcId="{1FBB121A-A887-49BA-BDA4-1D9AB3BDADB4}" destId="{511FFE72-35BA-4579-ADB7-F160A89262A0}" srcOrd="1" destOrd="0" presId="urn:microsoft.com/office/officeart/2005/8/layout/chevron2"/>
    <dgm:cxn modelId="{4634147B-FCCD-4CF2-B046-B36586B8F38A}" type="presParOf" srcId="{33319BB1-9A9C-4FE3-8035-ADFA3BF86EC3}" destId="{C3A6BFFB-A578-429D-8253-55521581C65C}" srcOrd="1" destOrd="0" presId="urn:microsoft.com/office/officeart/2005/8/layout/chevron2"/>
    <dgm:cxn modelId="{10B81CA0-0F7F-4070-B4C7-1F8DCBAD2ACE}" type="presParOf" srcId="{33319BB1-9A9C-4FE3-8035-ADFA3BF86EC3}" destId="{9801D3FC-F094-481C-9FD6-D37E2B0E94FB}" srcOrd="2" destOrd="0" presId="urn:microsoft.com/office/officeart/2005/8/layout/chevron2"/>
    <dgm:cxn modelId="{4C797931-974C-4A12-9D0F-CE1E60341E40}" type="presParOf" srcId="{9801D3FC-F094-481C-9FD6-D37E2B0E94FB}" destId="{A006B3BC-A58C-498A-9F7B-3CBE63236A66}" srcOrd="0" destOrd="0" presId="urn:microsoft.com/office/officeart/2005/8/layout/chevron2"/>
    <dgm:cxn modelId="{302C4AF2-8CD5-4556-AA89-57C65776C350}" type="presParOf" srcId="{9801D3FC-F094-481C-9FD6-D37E2B0E94FB}" destId="{42274A3D-E7F9-4F7B-835B-1FEFB6CF46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0770F-97A5-406A-9040-3C5AE65360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0564E11-1C88-4FFB-B486-C178CE54D2FE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sz="4400" b="1" dirty="0">
              <a:latin typeface="Gisha" panose="020B0502040204020203" pitchFamily="34" charset="-79"/>
              <a:cs typeface="Gisha" panose="020B0502040204020203" pitchFamily="34" charset="-79"/>
            </a:rPr>
            <a:t>מחכיר</a:t>
          </a:r>
        </a:p>
      </dgm:t>
    </dgm:pt>
    <dgm:pt modelId="{9C9C8E3A-BA9A-480C-B8F0-30932E024D5B}" type="parTrans" cxnId="{2597CD38-2D18-484C-A5CA-F979B269E562}">
      <dgm:prSet/>
      <dgm:spPr/>
      <dgm:t>
        <a:bodyPr/>
        <a:lstStyle/>
        <a:p>
          <a:pPr rtl="1"/>
          <a:endParaRPr lang="he-IL"/>
        </a:p>
      </dgm:t>
    </dgm:pt>
    <dgm:pt modelId="{62894458-3406-48F2-80B8-FA5171E10B12}" type="sibTrans" cxnId="{2597CD38-2D18-484C-A5CA-F979B269E562}">
      <dgm:prSet/>
      <dgm:spPr/>
      <dgm:t>
        <a:bodyPr/>
        <a:lstStyle/>
        <a:p>
          <a:pPr rtl="1"/>
          <a:endParaRPr lang="he-IL"/>
        </a:p>
      </dgm:t>
    </dgm:pt>
    <dgm:pt modelId="{1170A9D9-AB2B-432E-8DDB-368348BDF3E4}">
      <dgm:prSet phldrT="[טקסט]" custT="1"/>
      <dgm:spPr/>
      <dgm:t>
        <a:bodyPr/>
        <a:lstStyle/>
        <a:p>
          <a:pPr algn="just" rtl="1"/>
          <a:r>
            <a:rPr lang="he-IL" sz="4800" b="1" dirty="0" err="1">
              <a:latin typeface="Gisha" panose="020B0502040204020203" pitchFamily="34" charset="-79"/>
              <a:cs typeface="Gisha" panose="020B0502040204020203" pitchFamily="34" charset="-79"/>
            </a:rPr>
            <a:t>מינהל</a:t>
          </a:r>
          <a:endParaRPr lang="he-IL" sz="60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AD32AD5-08E0-4CD0-99AF-56BD78000C54}" type="parTrans" cxnId="{B125042C-7E9B-482E-AC87-ABD7C881DEF6}">
      <dgm:prSet/>
      <dgm:spPr/>
      <dgm:t>
        <a:bodyPr/>
        <a:lstStyle/>
        <a:p>
          <a:pPr rtl="1"/>
          <a:endParaRPr lang="he-IL"/>
        </a:p>
      </dgm:t>
    </dgm:pt>
    <dgm:pt modelId="{186EA1B8-F7A1-4645-BE1B-86A9AC9F4F05}" type="sibTrans" cxnId="{B125042C-7E9B-482E-AC87-ABD7C881DEF6}">
      <dgm:prSet/>
      <dgm:spPr/>
      <dgm:t>
        <a:bodyPr/>
        <a:lstStyle/>
        <a:p>
          <a:pPr rtl="1"/>
          <a:endParaRPr lang="he-IL"/>
        </a:p>
      </dgm:t>
    </dgm:pt>
    <dgm:pt modelId="{9016725B-2D81-41EE-966A-6960B9977FC0}">
      <dgm:prSet phldrT="[טקסט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b="1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</a:p>
      </dgm:t>
    </dgm:pt>
    <dgm:pt modelId="{821BBC24-EB5D-4683-B774-31F7E580F685}" type="parTrans" cxnId="{534046C7-739C-42AA-88EA-56EBD567BEDC}">
      <dgm:prSet/>
      <dgm:spPr/>
      <dgm:t>
        <a:bodyPr/>
        <a:lstStyle/>
        <a:p>
          <a:pPr rtl="1"/>
          <a:endParaRPr lang="he-IL"/>
        </a:p>
      </dgm:t>
    </dgm:pt>
    <dgm:pt modelId="{AF833FAC-C906-4AF7-B0C1-D4A7169D491E}" type="sibTrans" cxnId="{534046C7-739C-42AA-88EA-56EBD567BEDC}">
      <dgm:prSet/>
      <dgm:spPr/>
      <dgm:t>
        <a:bodyPr/>
        <a:lstStyle/>
        <a:p>
          <a:pPr rtl="1"/>
          <a:endParaRPr lang="he-IL"/>
        </a:p>
      </dgm:t>
    </dgm:pt>
    <dgm:pt modelId="{B78A0FAF-8FE7-4292-B7FF-93B332093051}">
      <dgm:prSet phldrT="[טקסט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e-IL" sz="3600" b="1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</a:p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e-IL" sz="3600" b="1" dirty="0">
              <a:latin typeface="Gisha" panose="020B0502040204020203" pitchFamily="34" charset="-79"/>
              <a:cs typeface="Gisha" panose="020B0502040204020203" pitchFamily="34" charset="-79"/>
            </a:rPr>
            <a:t>משנה</a:t>
          </a:r>
        </a:p>
      </dgm:t>
    </dgm:pt>
    <dgm:pt modelId="{502ECFF9-7116-4FA4-B462-217D1ED85B1D}" type="parTrans" cxnId="{15BEBD8D-C863-4879-B338-D2036AEC8DD3}">
      <dgm:prSet/>
      <dgm:spPr/>
      <dgm:t>
        <a:bodyPr/>
        <a:lstStyle/>
        <a:p>
          <a:pPr rtl="1"/>
          <a:endParaRPr lang="he-IL"/>
        </a:p>
      </dgm:t>
    </dgm:pt>
    <dgm:pt modelId="{E73F901C-01E3-4A4D-A294-ED4F9ADF3F83}" type="sibTrans" cxnId="{15BEBD8D-C863-4879-B338-D2036AEC8DD3}">
      <dgm:prSet/>
      <dgm:spPr/>
      <dgm:t>
        <a:bodyPr/>
        <a:lstStyle/>
        <a:p>
          <a:pPr rtl="1"/>
          <a:endParaRPr lang="he-IL"/>
        </a:p>
      </dgm:t>
    </dgm:pt>
    <dgm:pt modelId="{FFA5902A-52D4-4130-9E06-E15778388028}">
      <dgm:prSet phldrT="[טקסט]" custT="1"/>
      <dgm:spPr/>
      <dgm:t>
        <a:bodyPr/>
        <a:lstStyle/>
        <a:p>
          <a:pPr rtl="1"/>
          <a:r>
            <a:rPr lang="he-IL" sz="5400" b="1" dirty="0">
              <a:latin typeface="Gisha" panose="020B0502040204020203" pitchFamily="34" charset="-79"/>
              <a:cs typeface="Gisha" panose="020B0502040204020203" pitchFamily="34" charset="-79"/>
            </a:rPr>
            <a:t>חבר </a:t>
          </a:r>
        </a:p>
      </dgm:t>
    </dgm:pt>
    <dgm:pt modelId="{F822C320-0A8E-46C0-9470-1FB72AFBFD57}" type="parTrans" cxnId="{0A70F347-A46C-407A-8815-EDCDE664107F}">
      <dgm:prSet/>
      <dgm:spPr/>
      <dgm:t>
        <a:bodyPr/>
        <a:lstStyle/>
        <a:p>
          <a:pPr rtl="1"/>
          <a:endParaRPr lang="he-IL"/>
        </a:p>
      </dgm:t>
    </dgm:pt>
    <dgm:pt modelId="{FA58488D-BD93-400B-A3DC-9E565E07C46C}" type="sibTrans" cxnId="{0A70F347-A46C-407A-8815-EDCDE664107F}">
      <dgm:prSet/>
      <dgm:spPr/>
      <dgm:t>
        <a:bodyPr/>
        <a:lstStyle/>
        <a:p>
          <a:pPr rtl="1"/>
          <a:endParaRPr lang="he-IL"/>
        </a:p>
      </dgm:t>
    </dgm:pt>
    <dgm:pt modelId="{0C95EAE9-1D80-4B3D-B518-707F5DBF7097}">
      <dgm:prSet phldrT="[טקסט]" custT="1"/>
      <dgm:spPr/>
      <dgm:t>
        <a:bodyPr/>
        <a:lstStyle/>
        <a:p>
          <a:pPr algn="just" rtl="1"/>
          <a:r>
            <a:rPr lang="he-IL" sz="5400" b="1" dirty="0">
              <a:latin typeface="Gisha" panose="020B0502040204020203" pitchFamily="34" charset="-79"/>
              <a:cs typeface="Gisha" panose="020B0502040204020203" pitchFamily="34" charset="-79"/>
            </a:rPr>
            <a:t>קיבוץ</a:t>
          </a:r>
          <a:endParaRPr lang="he-IL" sz="66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1E348DB-FC5F-4DC8-8D1B-CAE442D8F52D}" type="sibTrans" cxnId="{0947040D-E2C9-4786-B263-F807CF6C0ACA}">
      <dgm:prSet/>
      <dgm:spPr/>
      <dgm:t>
        <a:bodyPr/>
        <a:lstStyle/>
        <a:p>
          <a:pPr rtl="1"/>
          <a:endParaRPr lang="he-IL"/>
        </a:p>
      </dgm:t>
    </dgm:pt>
    <dgm:pt modelId="{795B874D-B4A7-4CB3-AFEB-A096780EB605}" type="parTrans" cxnId="{0947040D-E2C9-4786-B263-F807CF6C0ACA}">
      <dgm:prSet/>
      <dgm:spPr/>
      <dgm:t>
        <a:bodyPr/>
        <a:lstStyle/>
        <a:p>
          <a:pPr rtl="1"/>
          <a:endParaRPr lang="he-IL"/>
        </a:p>
      </dgm:t>
    </dgm:pt>
    <dgm:pt modelId="{33319BB1-9A9C-4FE3-8035-ADFA3BF86EC3}" type="pres">
      <dgm:prSet presAssocID="{DAB0770F-97A5-406A-9040-3C5AE6536076}" presName="linearFlow" presStyleCnt="0">
        <dgm:presLayoutVars>
          <dgm:dir/>
          <dgm:animLvl val="lvl"/>
          <dgm:resizeHandles val="exact"/>
        </dgm:presLayoutVars>
      </dgm:prSet>
      <dgm:spPr/>
    </dgm:pt>
    <dgm:pt modelId="{1FBB121A-A887-49BA-BDA4-1D9AB3BDADB4}" type="pres">
      <dgm:prSet presAssocID="{D0564E11-1C88-4FFB-B486-C178CE54D2FE}" presName="composite" presStyleCnt="0"/>
      <dgm:spPr/>
    </dgm:pt>
    <dgm:pt modelId="{31AFCDFE-034A-4900-9C65-8B5A7F9CAB1A}" type="pres">
      <dgm:prSet presAssocID="{D0564E11-1C88-4FFB-B486-C178CE54D2FE}" presName="parentText" presStyleLbl="alignNode1" presStyleIdx="0" presStyleCnt="3" custLinFactNeighborY="-1687">
        <dgm:presLayoutVars>
          <dgm:chMax val="1"/>
          <dgm:bulletEnabled val="1"/>
        </dgm:presLayoutVars>
      </dgm:prSet>
      <dgm:spPr/>
    </dgm:pt>
    <dgm:pt modelId="{511FFE72-35BA-4579-ADB7-F160A89262A0}" type="pres">
      <dgm:prSet presAssocID="{D0564E11-1C88-4FFB-B486-C178CE54D2FE}" presName="descendantText" presStyleLbl="alignAcc1" presStyleIdx="0" presStyleCnt="3" custLinFactNeighborX="999" custLinFactNeighborY="-17166">
        <dgm:presLayoutVars>
          <dgm:bulletEnabled val="1"/>
        </dgm:presLayoutVars>
      </dgm:prSet>
      <dgm:spPr/>
    </dgm:pt>
    <dgm:pt modelId="{C3A6BFFB-A578-429D-8253-55521581C65C}" type="pres">
      <dgm:prSet presAssocID="{62894458-3406-48F2-80B8-FA5171E10B12}" presName="sp" presStyleCnt="0"/>
      <dgm:spPr/>
    </dgm:pt>
    <dgm:pt modelId="{9801D3FC-F094-481C-9FD6-D37E2B0E94FB}" type="pres">
      <dgm:prSet presAssocID="{9016725B-2D81-41EE-966A-6960B9977FC0}" presName="composite" presStyleCnt="0"/>
      <dgm:spPr/>
    </dgm:pt>
    <dgm:pt modelId="{A006B3BC-A58C-498A-9F7B-3CBE63236A66}" type="pres">
      <dgm:prSet presAssocID="{9016725B-2D81-41EE-966A-6960B9977F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2274A3D-E7F9-4F7B-835B-1FEFB6CF4624}" type="pres">
      <dgm:prSet presAssocID="{9016725B-2D81-41EE-966A-6960B9977FC0}" presName="descendantText" presStyleLbl="alignAcc1" presStyleIdx="1" presStyleCnt="3">
        <dgm:presLayoutVars>
          <dgm:bulletEnabled val="1"/>
        </dgm:presLayoutVars>
      </dgm:prSet>
      <dgm:spPr/>
    </dgm:pt>
    <dgm:pt modelId="{D53D5DA7-3D80-488C-AEA4-7F5E270BB80F}" type="pres">
      <dgm:prSet presAssocID="{AF833FAC-C906-4AF7-B0C1-D4A7169D491E}" presName="sp" presStyleCnt="0"/>
      <dgm:spPr/>
    </dgm:pt>
    <dgm:pt modelId="{0775808B-0144-439D-A522-49CC97C4CA9E}" type="pres">
      <dgm:prSet presAssocID="{B78A0FAF-8FE7-4292-B7FF-93B332093051}" presName="composite" presStyleCnt="0"/>
      <dgm:spPr/>
    </dgm:pt>
    <dgm:pt modelId="{74B95B33-EE0D-42A6-8B5E-0152470DFC82}" type="pres">
      <dgm:prSet presAssocID="{B78A0FAF-8FE7-4292-B7FF-93B332093051}" presName="parentText" presStyleLbl="alignNode1" presStyleIdx="2" presStyleCnt="3" custLinFactNeighborY="9481">
        <dgm:presLayoutVars>
          <dgm:chMax val="1"/>
          <dgm:bulletEnabled val="1"/>
        </dgm:presLayoutVars>
      </dgm:prSet>
      <dgm:spPr/>
    </dgm:pt>
    <dgm:pt modelId="{17FB6B45-C7CD-4EE4-B841-547746F398C7}" type="pres">
      <dgm:prSet presAssocID="{B78A0FAF-8FE7-4292-B7FF-93B33209305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47040D-E2C9-4786-B263-F807CF6C0ACA}" srcId="{9016725B-2D81-41EE-966A-6960B9977FC0}" destId="{0C95EAE9-1D80-4B3D-B518-707F5DBF7097}" srcOrd="0" destOrd="0" parTransId="{795B874D-B4A7-4CB3-AFEB-A096780EB605}" sibTransId="{91E348DB-FC5F-4DC8-8D1B-CAE442D8F52D}"/>
    <dgm:cxn modelId="{B125042C-7E9B-482E-AC87-ABD7C881DEF6}" srcId="{D0564E11-1C88-4FFB-B486-C178CE54D2FE}" destId="{1170A9D9-AB2B-432E-8DDB-368348BDF3E4}" srcOrd="0" destOrd="0" parTransId="{6AD32AD5-08E0-4CD0-99AF-56BD78000C54}" sibTransId="{186EA1B8-F7A1-4645-BE1B-86A9AC9F4F05}"/>
    <dgm:cxn modelId="{2597CD38-2D18-484C-A5CA-F979B269E562}" srcId="{DAB0770F-97A5-406A-9040-3C5AE6536076}" destId="{D0564E11-1C88-4FFB-B486-C178CE54D2FE}" srcOrd="0" destOrd="0" parTransId="{9C9C8E3A-BA9A-480C-B8F0-30932E024D5B}" sibTransId="{62894458-3406-48F2-80B8-FA5171E10B12}"/>
    <dgm:cxn modelId="{8CF87740-0418-4397-A94A-8AE6EF59D2C6}" type="presOf" srcId="{1170A9D9-AB2B-432E-8DDB-368348BDF3E4}" destId="{511FFE72-35BA-4579-ADB7-F160A89262A0}" srcOrd="0" destOrd="0" presId="urn:microsoft.com/office/officeart/2005/8/layout/chevron2"/>
    <dgm:cxn modelId="{0A70F347-A46C-407A-8815-EDCDE664107F}" srcId="{B78A0FAF-8FE7-4292-B7FF-93B332093051}" destId="{FFA5902A-52D4-4130-9E06-E15778388028}" srcOrd="0" destOrd="0" parTransId="{F822C320-0A8E-46C0-9470-1FB72AFBFD57}" sibTransId="{FA58488D-BD93-400B-A3DC-9E565E07C46C}"/>
    <dgm:cxn modelId="{B409EB49-7F92-40CC-A7ED-9DFC60CE3CB3}" type="presOf" srcId="{D0564E11-1C88-4FFB-B486-C178CE54D2FE}" destId="{31AFCDFE-034A-4900-9C65-8B5A7F9CAB1A}" srcOrd="0" destOrd="0" presId="urn:microsoft.com/office/officeart/2005/8/layout/chevron2"/>
    <dgm:cxn modelId="{15BEBD8D-C863-4879-B338-D2036AEC8DD3}" srcId="{DAB0770F-97A5-406A-9040-3C5AE6536076}" destId="{B78A0FAF-8FE7-4292-B7FF-93B332093051}" srcOrd="2" destOrd="0" parTransId="{502ECFF9-7116-4FA4-B462-217D1ED85B1D}" sibTransId="{E73F901C-01E3-4A4D-A294-ED4F9ADF3F83}"/>
    <dgm:cxn modelId="{5891AD9E-6F09-490A-A7A1-8045F1E87285}" type="presOf" srcId="{0C95EAE9-1D80-4B3D-B518-707F5DBF7097}" destId="{42274A3D-E7F9-4F7B-835B-1FEFB6CF4624}" srcOrd="0" destOrd="0" presId="urn:microsoft.com/office/officeart/2005/8/layout/chevron2"/>
    <dgm:cxn modelId="{E8BD65BF-3995-4E9A-97DD-16A0779992CB}" type="presOf" srcId="{FFA5902A-52D4-4130-9E06-E15778388028}" destId="{17FB6B45-C7CD-4EE4-B841-547746F398C7}" srcOrd="0" destOrd="0" presId="urn:microsoft.com/office/officeart/2005/8/layout/chevron2"/>
    <dgm:cxn modelId="{534046C7-739C-42AA-88EA-56EBD567BEDC}" srcId="{DAB0770F-97A5-406A-9040-3C5AE6536076}" destId="{9016725B-2D81-41EE-966A-6960B9977FC0}" srcOrd="1" destOrd="0" parTransId="{821BBC24-EB5D-4683-B774-31F7E580F685}" sibTransId="{AF833FAC-C906-4AF7-B0C1-D4A7169D491E}"/>
    <dgm:cxn modelId="{437131CF-4275-4612-AE26-F76996EBC638}" type="presOf" srcId="{B78A0FAF-8FE7-4292-B7FF-93B332093051}" destId="{74B95B33-EE0D-42A6-8B5E-0152470DFC82}" srcOrd="0" destOrd="0" presId="urn:microsoft.com/office/officeart/2005/8/layout/chevron2"/>
    <dgm:cxn modelId="{D05C40DE-42F9-4E14-8058-4FE1F11FDFD8}" type="presOf" srcId="{DAB0770F-97A5-406A-9040-3C5AE6536076}" destId="{33319BB1-9A9C-4FE3-8035-ADFA3BF86EC3}" srcOrd="0" destOrd="0" presId="urn:microsoft.com/office/officeart/2005/8/layout/chevron2"/>
    <dgm:cxn modelId="{5670E9E1-383E-405C-8A7C-0BDDBFC1369F}" type="presOf" srcId="{9016725B-2D81-41EE-966A-6960B9977FC0}" destId="{A006B3BC-A58C-498A-9F7B-3CBE63236A66}" srcOrd="0" destOrd="0" presId="urn:microsoft.com/office/officeart/2005/8/layout/chevron2"/>
    <dgm:cxn modelId="{1DE77F47-F9BC-4287-99DC-17B301302336}" type="presParOf" srcId="{33319BB1-9A9C-4FE3-8035-ADFA3BF86EC3}" destId="{1FBB121A-A887-49BA-BDA4-1D9AB3BDADB4}" srcOrd="0" destOrd="0" presId="urn:microsoft.com/office/officeart/2005/8/layout/chevron2"/>
    <dgm:cxn modelId="{40AC0B62-AD9F-44A2-B9E9-5AEACC9B1BEF}" type="presParOf" srcId="{1FBB121A-A887-49BA-BDA4-1D9AB3BDADB4}" destId="{31AFCDFE-034A-4900-9C65-8B5A7F9CAB1A}" srcOrd="0" destOrd="0" presId="urn:microsoft.com/office/officeart/2005/8/layout/chevron2"/>
    <dgm:cxn modelId="{E503617A-7EB1-42C2-B646-AD27BE106F71}" type="presParOf" srcId="{1FBB121A-A887-49BA-BDA4-1D9AB3BDADB4}" destId="{511FFE72-35BA-4579-ADB7-F160A89262A0}" srcOrd="1" destOrd="0" presId="urn:microsoft.com/office/officeart/2005/8/layout/chevron2"/>
    <dgm:cxn modelId="{EE07958D-9BDD-4CAE-8C29-123AF1C9D331}" type="presParOf" srcId="{33319BB1-9A9C-4FE3-8035-ADFA3BF86EC3}" destId="{C3A6BFFB-A578-429D-8253-55521581C65C}" srcOrd="1" destOrd="0" presId="urn:microsoft.com/office/officeart/2005/8/layout/chevron2"/>
    <dgm:cxn modelId="{A9B65E4B-41A9-49DA-9C22-69FD5A6D7540}" type="presParOf" srcId="{33319BB1-9A9C-4FE3-8035-ADFA3BF86EC3}" destId="{9801D3FC-F094-481C-9FD6-D37E2B0E94FB}" srcOrd="2" destOrd="0" presId="urn:microsoft.com/office/officeart/2005/8/layout/chevron2"/>
    <dgm:cxn modelId="{5930A98A-5986-45C9-8D38-8063B3491487}" type="presParOf" srcId="{9801D3FC-F094-481C-9FD6-D37E2B0E94FB}" destId="{A006B3BC-A58C-498A-9F7B-3CBE63236A66}" srcOrd="0" destOrd="0" presId="urn:microsoft.com/office/officeart/2005/8/layout/chevron2"/>
    <dgm:cxn modelId="{67A75625-9646-493A-BF0C-A0742EA69F70}" type="presParOf" srcId="{9801D3FC-F094-481C-9FD6-D37E2B0E94FB}" destId="{42274A3D-E7F9-4F7B-835B-1FEFB6CF4624}" srcOrd="1" destOrd="0" presId="urn:microsoft.com/office/officeart/2005/8/layout/chevron2"/>
    <dgm:cxn modelId="{6E3F54D6-CA47-45D9-85D7-78F2CD8A4ADD}" type="presParOf" srcId="{33319BB1-9A9C-4FE3-8035-ADFA3BF86EC3}" destId="{D53D5DA7-3D80-488C-AEA4-7F5E270BB80F}" srcOrd="3" destOrd="0" presId="urn:microsoft.com/office/officeart/2005/8/layout/chevron2"/>
    <dgm:cxn modelId="{D32CC4F9-E889-46AE-96CF-638DC0DBB7ED}" type="presParOf" srcId="{33319BB1-9A9C-4FE3-8035-ADFA3BF86EC3}" destId="{0775808B-0144-439D-A522-49CC97C4CA9E}" srcOrd="4" destOrd="0" presId="urn:microsoft.com/office/officeart/2005/8/layout/chevron2"/>
    <dgm:cxn modelId="{86F85998-192C-4CA0-9436-826920591907}" type="presParOf" srcId="{0775808B-0144-439D-A522-49CC97C4CA9E}" destId="{74B95B33-EE0D-42A6-8B5E-0152470DFC82}" srcOrd="0" destOrd="0" presId="urn:microsoft.com/office/officeart/2005/8/layout/chevron2"/>
    <dgm:cxn modelId="{0E9FD5F6-3C5C-4A34-ACE9-806AD84DFF13}" type="presParOf" srcId="{0775808B-0144-439D-A522-49CC97C4CA9E}" destId="{17FB6B45-C7CD-4EE4-B841-547746F398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CDFE-034A-4900-9C65-8B5A7F9CAB1A}">
      <dsp:nvSpPr>
        <dsp:cNvPr id="0" name=""/>
        <dsp:cNvSpPr/>
      </dsp:nvSpPr>
      <dsp:spPr>
        <a:xfrm rot="5400000">
          <a:off x="-398716" y="402132"/>
          <a:ext cx="2658107" cy="1860675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Gisha" panose="020B0502040204020203" pitchFamily="34" charset="-79"/>
              <a:cs typeface="Gisha" panose="020B0502040204020203" pitchFamily="34" charset="-79"/>
            </a:rPr>
            <a:t>מחכיר</a:t>
          </a:r>
          <a:endParaRPr lang="he-IL" sz="20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" y="933754"/>
        <a:ext cx="1860675" cy="797432"/>
      </dsp:txXfrm>
    </dsp:sp>
    <dsp:sp modelId="{511FFE72-35BA-4579-ADB7-F160A89262A0}">
      <dsp:nvSpPr>
        <dsp:cNvPr id="0" name=""/>
        <dsp:cNvSpPr/>
      </dsp:nvSpPr>
      <dsp:spPr>
        <a:xfrm rot="5400000">
          <a:off x="2409272" y="-466032"/>
          <a:ext cx="1727770" cy="2824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800" b="1" kern="1200" dirty="0" err="1">
              <a:latin typeface="Gisha" panose="020B0502040204020203" pitchFamily="34" charset="-79"/>
              <a:cs typeface="Gisha" panose="020B0502040204020203" pitchFamily="34" charset="-79"/>
            </a:rPr>
            <a:t>מינהל</a:t>
          </a:r>
          <a:endParaRPr lang="he-IL" sz="24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860676" y="166907"/>
        <a:ext cx="2740621" cy="1559084"/>
      </dsp:txXfrm>
    </dsp:sp>
    <dsp:sp modelId="{A006B3BC-A58C-498A-9F7B-3CBE63236A66}">
      <dsp:nvSpPr>
        <dsp:cNvPr id="0" name=""/>
        <dsp:cNvSpPr/>
      </dsp:nvSpPr>
      <dsp:spPr>
        <a:xfrm rot="5400000">
          <a:off x="-398716" y="2777752"/>
          <a:ext cx="2658107" cy="1860675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  <a:endParaRPr lang="he-IL" sz="20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" y="3309374"/>
        <a:ext cx="1860675" cy="797432"/>
      </dsp:txXfrm>
    </dsp:sp>
    <dsp:sp modelId="{42274A3D-E7F9-4F7B-835B-1FEFB6CF4624}">
      <dsp:nvSpPr>
        <dsp:cNvPr id="0" name=""/>
        <dsp:cNvSpPr/>
      </dsp:nvSpPr>
      <dsp:spPr>
        <a:xfrm rot="5400000">
          <a:off x="2409272" y="1830439"/>
          <a:ext cx="1727770" cy="2824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just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800" b="1" kern="1200" dirty="0">
              <a:latin typeface="Gisha" panose="020B0502040204020203" pitchFamily="34" charset="-79"/>
              <a:cs typeface="Gisha" panose="020B0502040204020203" pitchFamily="34" charset="-79"/>
            </a:rPr>
            <a:t>חבר</a:t>
          </a:r>
          <a:r>
            <a:rPr lang="he-IL" sz="3200" b="1" kern="1200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endParaRPr lang="he-IL" sz="31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860676" y="2463379"/>
        <a:ext cx="2740621" cy="1559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CDFE-034A-4900-9C65-8B5A7F9CAB1A}">
      <dsp:nvSpPr>
        <dsp:cNvPr id="0" name=""/>
        <dsp:cNvSpPr/>
      </dsp:nvSpPr>
      <dsp:spPr>
        <a:xfrm rot="5400000">
          <a:off x="-371256" y="371256"/>
          <a:ext cx="2475041" cy="173252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Gisha" panose="020B0502040204020203" pitchFamily="34" charset="-79"/>
              <a:cs typeface="Gisha" panose="020B0502040204020203" pitchFamily="34" charset="-79"/>
            </a:rPr>
            <a:t>מחכיר</a:t>
          </a:r>
        </a:p>
      </dsp:txBody>
      <dsp:txXfrm rot="-5400000">
        <a:off x="1" y="866265"/>
        <a:ext cx="1732529" cy="742512"/>
      </dsp:txXfrm>
    </dsp:sp>
    <dsp:sp modelId="{511FFE72-35BA-4579-ADB7-F160A89262A0}">
      <dsp:nvSpPr>
        <dsp:cNvPr id="0" name=""/>
        <dsp:cNvSpPr/>
      </dsp:nvSpPr>
      <dsp:spPr>
        <a:xfrm rot="5400000">
          <a:off x="2965860" y="-1233330"/>
          <a:ext cx="1608777" cy="407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just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800" b="1" kern="1200" dirty="0" err="1">
              <a:latin typeface="Gisha" panose="020B0502040204020203" pitchFamily="34" charset="-79"/>
              <a:cs typeface="Gisha" panose="020B0502040204020203" pitchFamily="34" charset="-79"/>
            </a:rPr>
            <a:t>מינהל</a:t>
          </a:r>
          <a:endParaRPr lang="he-IL" sz="60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732530" y="78534"/>
        <a:ext cx="3996904" cy="1451709"/>
      </dsp:txXfrm>
    </dsp:sp>
    <dsp:sp modelId="{A006B3BC-A58C-498A-9F7B-3CBE63236A66}">
      <dsp:nvSpPr>
        <dsp:cNvPr id="0" name=""/>
        <dsp:cNvSpPr/>
      </dsp:nvSpPr>
      <dsp:spPr>
        <a:xfrm rot="5400000">
          <a:off x="-371256" y="2662127"/>
          <a:ext cx="2475041" cy="173252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0" b="1" kern="1200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</a:p>
      </dsp:txBody>
      <dsp:txXfrm rot="-5400000">
        <a:off x="1" y="3157136"/>
        <a:ext cx="1732529" cy="742512"/>
      </dsp:txXfrm>
    </dsp:sp>
    <dsp:sp modelId="{42274A3D-E7F9-4F7B-835B-1FEFB6CF4624}">
      <dsp:nvSpPr>
        <dsp:cNvPr id="0" name=""/>
        <dsp:cNvSpPr/>
      </dsp:nvSpPr>
      <dsp:spPr>
        <a:xfrm rot="5400000">
          <a:off x="2965860" y="1057540"/>
          <a:ext cx="1608777" cy="407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just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5400" b="1" kern="1200" dirty="0">
              <a:latin typeface="Gisha" panose="020B0502040204020203" pitchFamily="34" charset="-79"/>
              <a:cs typeface="Gisha" panose="020B0502040204020203" pitchFamily="34" charset="-79"/>
            </a:rPr>
            <a:t>קיבוץ</a:t>
          </a:r>
          <a:endParaRPr lang="he-IL" sz="66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-5400000">
        <a:off x="1732530" y="2369404"/>
        <a:ext cx="3996904" cy="1451709"/>
      </dsp:txXfrm>
    </dsp:sp>
    <dsp:sp modelId="{74B95B33-EE0D-42A6-8B5E-0152470DFC82}">
      <dsp:nvSpPr>
        <dsp:cNvPr id="0" name=""/>
        <dsp:cNvSpPr/>
      </dsp:nvSpPr>
      <dsp:spPr>
        <a:xfrm rot="5400000">
          <a:off x="-371256" y="4952998"/>
          <a:ext cx="2475041" cy="173252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3600" b="1" kern="1200" dirty="0">
              <a:latin typeface="Gisha" panose="020B0502040204020203" pitchFamily="34" charset="-79"/>
              <a:cs typeface="Gisha" panose="020B0502040204020203" pitchFamily="34" charset="-79"/>
            </a:rPr>
            <a:t>חוכר</a:t>
          </a:r>
        </a:p>
        <a:p>
          <a:pPr marL="0" lvl="0" indent="0" algn="ctr" defTabSz="16002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3600" b="1" kern="1200" dirty="0">
              <a:latin typeface="Gisha" panose="020B0502040204020203" pitchFamily="34" charset="-79"/>
              <a:cs typeface="Gisha" panose="020B0502040204020203" pitchFamily="34" charset="-79"/>
            </a:rPr>
            <a:t>משנה</a:t>
          </a:r>
        </a:p>
      </dsp:txBody>
      <dsp:txXfrm rot="-5400000">
        <a:off x="1" y="5448007"/>
        <a:ext cx="1732529" cy="742512"/>
      </dsp:txXfrm>
    </dsp:sp>
    <dsp:sp modelId="{17FB6B45-C7CD-4EE4-B841-547746F398C7}">
      <dsp:nvSpPr>
        <dsp:cNvPr id="0" name=""/>
        <dsp:cNvSpPr/>
      </dsp:nvSpPr>
      <dsp:spPr>
        <a:xfrm rot="5400000">
          <a:off x="2965437" y="3342773"/>
          <a:ext cx="1609623" cy="407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5400" b="1" kern="1200" dirty="0">
              <a:latin typeface="Gisha" panose="020B0502040204020203" pitchFamily="34" charset="-79"/>
              <a:cs typeface="Gisha" panose="020B0502040204020203" pitchFamily="34" charset="-79"/>
            </a:rPr>
            <a:t>חבר </a:t>
          </a:r>
        </a:p>
      </dsp:txBody>
      <dsp:txXfrm rot="-5400000">
        <a:off x="1732530" y="4654256"/>
        <a:ext cx="3996863" cy="145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62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7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557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140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16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41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65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5444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783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88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57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58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912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845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70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61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1377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463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288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7171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15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98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670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44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82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280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82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724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35A-A6FA-4A7C-AE1C-D3EA6F0D1844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79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א'/תמוז/תשפ"א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6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tx2"/>
          </a:solidFill>
          <a:latin typeface="Bebas Neue" pitchFamily="2" charset="0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467605" cy="912556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7606" y="0"/>
            <a:ext cx="15908674" cy="13716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2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77650" cy="13716000"/>
          </a:xfrm>
          <a:prstGeom prst="rect">
            <a:avLst/>
          </a:prstGeom>
        </p:spPr>
      </p:pic>
      <p:sp>
        <p:nvSpPr>
          <p:cNvPr id="40" name="Freeform: Shape 44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67" y="4"/>
            <a:ext cx="7596226" cy="7645834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9073" y="4114800"/>
            <a:ext cx="8618577" cy="96012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2905" y="0"/>
            <a:ext cx="6764798" cy="5885024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תמונה 30">
            <a:extLst>
              <a:ext uri="{FF2B5EF4-FFF2-40B4-BE49-F238E27FC236}">
                <a16:creationId xmlns:a16="http://schemas.microsoft.com/office/drawing/2014/main" id="{0210E5F4-0901-4BC1-B914-F07BF1DD7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972" y="249492"/>
            <a:ext cx="4062281" cy="1350708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508D46BB-8A1E-45A6-B321-DCA132CD7FDB}"/>
              </a:ext>
            </a:extLst>
          </p:cNvPr>
          <p:cNvSpPr txBox="1"/>
          <p:nvPr/>
        </p:nvSpPr>
        <p:spPr>
          <a:xfrm>
            <a:off x="9166629" y="353075"/>
            <a:ext cx="6417350" cy="45617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accent1"/>
                </a:solidFill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he-IL" dirty="0">
                <a:solidFill>
                  <a:schemeClr val="tx1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rPr>
              <a:t>תהליך בחינת שיוך דירות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7544A2AA-1A6D-4A12-870C-FFBEA7A8AC9A}"/>
              </a:ext>
            </a:extLst>
          </p:cNvPr>
          <p:cNvSpPr txBox="1"/>
          <p:nvPr/>
        </p:nvSpPr>
        <p:spPr>
          <a:xfrm>
            <a:off x="-424002" y="9325471"/>
            <a:ext cx="16771144" cy="38767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accent1"/>
                </a:solidFill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he-IL" sz="11500" dirty="0">
                <a:solidFill>
                  <a:schemeClr val="tx1"/>
                </a:solidFill>
                <a:ea typeface="+mj-ea"/>
              </a:rPr>
              <a:t>מפגש ציבור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he-IL" sz="11500" dirty="0">
                <a:solidFill>
                  <a:schemeClr val="tx1"/>
                </a:solidFill>
                <a:ea typeface="+mj-ea"/>
              </a:rPr>
              <a:t>11-6-21</a:t>
            </a:r>
            <a:endParaRPr lang="en-US" sz="115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D9112C0-7DCA-4D46-BD3C-88800AC7B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450" y="1480840"/>
            <a:ext cx="4317340" cy="115312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4D92FA7-FC5F-4102-A43A-66B42103F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2210" y="5828752"/>
            <a:ext cx="6706686" cy="6173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72446B7-BF96-441B-A543-96AAB86C0D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4572"/>
            <a:ext cx="7546011" cy="26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שיוך דירות - כללי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46FE83-438A-424E-8175-4392814F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15" y="3451065"/>
            <a:ext cx="23907988" cy="536339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התנהלות וטיפול מול הרשויות – מיסוי, תכנון, רשות מקרקעי ישראל, </a:t>
            </a:r>
            <a:r>
              <a:rPr lang="he-IL" sz="6000" dirty="0" err="1">
                <a:latin typeface="Gisha" panose="020B0502040204020203" pitchFamily="34" charset="-79"/>
                <a:cs typeface="Gisha" panose="020B0502040204020203" pitchFamily="34" charset="-79"/>
              </a:rPr>
              <a:t>וכו</a:t>
            </a: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'.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קליטה עתידית תחייב התייחסות לנושא הסדרת הדיור.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לוחות זמנים שקשה להעריך מראש - סדרי גודל של מספר שנים.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189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2369127" y="3821325"/>
            <a:ext cx="20761037" cy="77559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239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16600" dirty="0"/>
              <a:t>חלופות השיוך בקצרה</a:t>
            </a:r>
          </a:p>
          <a:p>
            <a:r>
              <a:rPr lang="he-IL" sz="16600" dirty="0"/>
              <a:t>"החלופה הישירה" </a:t>
            </a:r>
          </a:p>
          <a:p>
            <a:r>
              <a:rPr lang="he-IL" sz="16600" dirty="0"/>
              <a:t>"חלופת האגודה"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AC16908-9747-426E-B6BC-7CEFBE16B6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87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AC16908-9747-426E-B6BC-7CEFBE16B6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DEBC6CC5-09FE-4DE6-8249-3FF9CEB9E6BC}"/>
              </a:ext>
            </a:extLst>
          </p:cNvPr>
          <p:cNvSpPr txBox="1">
            <a:spLocks/>
          </p:cNvSpPr>
          <p:nvPr/>
        </p:nvSpPr>
        <p:spPr>
          <a:xfrm>
            <a:off x="3266832" y="455153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אופן החכירה בכל חלופה</a:t>
            </a:r>
            <a:endParaRPr lang="he-IL" dirty="0">
              <a:solidFill>
                <a:srgbClr val="C00000"/>
              </a:solidFill>
            </a:endParaRPr>
          </a:p>
        </p:txBody>
      </p:sp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432544AE-007C-412A-BE71-B2C95F044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711144"/>
              </p:ext>
            </p:extLst>
          </p:nvPr>
        </p:nvGraphicFramePr>
        <p:xfrm>
          <a:off x="8943345" y="4697760"/>
          <a:ext cx="46856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דיאגרמה 11">
            <a:extLst>
              <a:ext uri="{FF2B5EF4-FFF2-40B4-BE49-F238E27FC236}">
                <a16:creationId xmlns:a16="http://schemas.microsoft.com/office/drawing/2014/main" id="{A35E61C0-3926-4B87-85DB-2457B48A2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722618"/>
              </p:ext>
            </p:extLst>
          </p:nvPr>
        </p:nvGraphicFramePr>
        <p:xfrm>
          <a:off x="14877801" y="4737866"/>
          <a:ext cx="5807968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TextBox 9">
            <a:extLst>
              <a:ext uri="{FF2B5EF4-FFF2-40B4-BE49-F238E27FC236}">
                <a16:creationId xmlns:a16="http://schemas.microsoft.com/office/drawing/2014/main" id="{890C8DA4-444C-42DA-8235-FA1EAA646BC5}"/>
              </a:ext>
            </a:extLst>
          </p:cNvPr>
          <p:cNvSpPr txBox="1"/>
          <p:nvPr/>
        </p:nvSpPr>
        <p:spPr>
          <a:xfrm>
            <a:off x="14649198" y="2335496"/>
            <a:ext cx="661431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7200" dirty="0"/>
              <a:t>"חלופת האגודה"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DFC48FC3-C849-4B30-B3FF-BF0BE55723EA}"/>
              </a:ext>
            </a:extLst>
          </p:cNvPr>
          <p:cNvGrpSpPr/>
          <p:nvPr/>
        </p:nvGrpSpPr>
        <p:grpSpPr>
          <a:xfrm rot="10800000">
            <a:off x="1946046" y="6716015"/>
            <a:ext cx="2705604" cy="2148992"/>
            <a:chOff x="1060585" y="99949"/>
            <a:chExt cx="2269641" cy="1112303"/>
          </a:xfrm>
        </p:grpSpPr>
        <p:sp>
          <p:nvSpPr>
            <p:cNvPr id="15" name="מלבן עם פינות מעוגלות באותו צד 14">
              <a:extLst>
                <a:ext uri="{FF2B5EF4-FFF2-40B4-BE49-F238E27FC236}">
                  <a16:creationId xmlns:a16="http://schemas.microsoft.com/office/drawing/2014/main" id="{9296D551-C8EC-4620-B73D-712E76D0F582}"/>
                </a:ext>
              </a:extLst>
            </p:cNvPr>
            <p:cNvSpPr/>
            <p:nvPr/>
          </p:nvSpPr>
          <p:spPr>
            <a:xfrm rot="5400000">
              <a:off x="1586050" y="-425516"/>
              <a:ext cx="984828" cy="203575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4A2AD104-AE86-41D4-A5A0-2DD26D5FBE5E}"/>
                </a:ext>
              </a:extLst>
            </p:cNvPr>
            <p:cNvSpPr/>
            <p:nvPr/>
          </p:nvSpPr>
          <p:spPr>
            <a:xfrm rot="10800000">
              <a:off x="1412738" y="323574"/>
              <a:ext cx="1917488" cy="88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0" lvl="1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sz="4800" b="1" dirty="0">
                  <a:latin typeface="Gisha" panose="020B0502040204020203" pitchFamily="34" charset="-79"/>
                  <a:cs typeface="Gisha" panose="020B0502040204020203" pitchFamily="34" charset="-79"/>
                </a:rPr>
                <a:t>  </a:t>
              </a:r>
              <a:r>
                <a:rPr lang="he-IL" sz="6400" b="1" dirty="0">
                  <a:latin typeface="Gisha" panose="020B0502040204020203" pitchFamily="34" charset="-79"/>
                  <a:cs typeface="Gisha" panose="020B0502040204020203" pitchFamily="34" charset="-79"/>
                </a:rPr>
                <a:t>קיבוץ</a:t>
              </a:r>
              <a:endParaRPr lang="he-IL" sz="48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" name="חץ שמאלה-ימינה 2">
            <a:extLst>
              <a:ext uri="{FF2B5EF4-FFF2-40B4-BE49-F238E27FC236}">
                <a16:creationId xmlns:a16="http://schemas.microsoft.com/office/drawing/2014/main" id="{7737FA2A-CFD6-4452-B694-C5A3A840D215}"/>
              </a:ext>
            </a:extLst>
          </p:cNvPr>
          <p:cNvSpPr/>
          <p:nvPr/>
        </p:nvSpPr>
        <p:spPr>
          <a:xfrm>
            <a:off x="6658651" y="7866113"/>
            <a:ext cx="2217806" cy="951354"/>
          </a:xfrm>
          <a:prstGeom prst="leftRightArrow">
            <a:avLst>
              <a:gd name="adj1" fmla="val 26020"/>
              <a:gd name="adj2" fmla="val 302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651294A-3CC1-439C-AE8A-9F8B8B393EFB}"/>
              </a:ext>
            </a:extLst>
          </p:cNvPr>
          <p:cNvSpPr/>
          <p:nvPr/>
        </p:nvSpPr>
        <p:spPr>
          <a:xfrm>
            <a:off x="4510662" y="6971516"/>
            <a:ext cx="2110159" cy="19027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latin typeface="Gisha" panose="020B0502040204020203" pitchFamily="34" charset="-79"/>
                <a:cs typeface="Gisha" panose="020B0502040204020203" pitchFamily="34" charset="-79"/>
              </a:rPr>
              <a:t>מפנה</a:t>
            </a:r>
          </a:p>
          <a:p>
            <a:pPr algn="ctr"/>
            <a:r>
              <a:rPr lang="he-IL" sz="4800" b="1" dirty="0" err="1">
                <a:latin typeface="Gisha" panose="020B0502040204020203" pitchFamily="34" charset="-79"/>
                <a:cs typeface="Gisha" panose="020B0502040204020203" pitchFamily="34" charset="-79"/>
              </a:rPr>
              <a:t>למינהל</a:t>
            </a:r>
            <a:endParaRPr lang="he-IL" sz="8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A1C87B3-2ADC-4ABD-9669-6DF7D5B4487E}"/>
              </a:ext>
            </a:extLst>
          </p:cNvPr>
          <p:cNvSpPr txBox="1"/>
          <p:nvPr/>
        </p:nvSpPr>
        <p:spPr>
          <a:xfrm>
            <a:off x="6673180" y="9405084"/>
            <a:ext cx="221780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atin typeface="Gisha" panose="020B0502040204020203" pitchFamily="34" charset="-79"/>
                <a:cs typeface="Gisha" panose="020B0502040204020203" pitchFamily="34" charset="-79"/>
              </a:rPr>
              <a:t>הסכם</a:t>
            </a:r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E123D4C9-37BC-412E-AF81-E483FD66E9A4}"/>
              </a:ext>
            </a:extLst>
          </p:cNvPr>
          <p:cNvSpPr txBox="1"/>
          <p:nvPr/>
        </p:nvSpPr>
        <p:spPr>
          <a:xfrm>
            <a:off x="4067096" y="2479834"/>
            <a:ext cx="70519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7200" dirty="0"/>
              <a:t>"החלופה הישירה"</a:t>
            </a:r>
          </a:p>
        </p:txBody>
      </p:sp>
    </p:spTree>
    <p:extLst>
      <p:ext uri="{BB962C8B-B14F-4D97-AF65-F5344CB8AC3E}">
        <p14:creationId xmlns:p14="http://schemas.microsoft.com/office/powerpoint/2010/main" val="12449310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חלופת האגודה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223861-B484-4126-A4AF-DB10D75C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66" y="2645004"/>
            <a:ext cx="23192509" cy="1077243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lvl="1"/>
            <a:endParaRPr lang="en-US" sz="4000" dirty="0"/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חלופת האגודה מאפשרת לקיבוץ להיוותר החוכר הראשי בקרקע.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הקיבוץ מחויב לרכוש את כלל המגרשים ב- "חלקת המגורים". 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ניתנת האפשרות להחליט על רכישת כלל מגרשי הישוב (עד כמות המגרשים לפי תמ"א 35).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4800" dirty="0">
                <a:latin typeface="Gisha" panose="020B0502040204020203" pitchFamily="34" charset="-79"/>
                <a:cs typeface="Gisha" panose="020B0502040204020203" pitchFamily="34" charset="-79"/>
              </a:rPr>
              <a:t>מחיר המגרשים כולם נקבע במועד העסקה לפי ערך הקרקע ועל פי אזור העדיפות של הישוב. 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48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בנובמבר 2020 הוגשו המלצות הצוות לבחינת חלופת האגודה – המלצותיו מבקשות לשנות את התחשיב לפיו ייקבע "מחיר" המגרשים ואת היקף הרכישה המותר ולקבע את החלטת </a:t>
            </a:r>
            <a:r>
              <a:rPr lang="he-IL" sz="4800" b="1" dirty="0" err="1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רמ"י</a:t>
            </a:r>
            <a:r>
              <a:rPr lang="he-IL" sz="4800" b="1" dirty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לאפשר את העסקה רק ביחס למגרשים מתוכננים" </a:t>
            </a:r>
          </a:p>
        </p:txBody>
      </p:sp>
    </p:spTree>
    <p:extLst>
      <p:ext uri="{BB962C8B-B14F-4D97-AF65-F5344CB8AC3E}">
        <p14:creationId xmlns:p14="http://schemas.microsoft.com/office/powerpoint/2010/main" val="39045925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חלופת האגודה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96A2BD-9A9D-4EC0-936E-CB8D3F72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564" y="3535466"/>
            <a:ext cx="22465145" cy="7874848"/>
          </a:xfrm>
        </p:spPr>
        <p:txBody>
          <a:bodyPr vert="horz" wrap="square" lIns="91440" tIns="45720" rIns="91440" bIns="45720" rtlCol="0">
            <a:spAutoFit/>
          </a:bodyPr>
          <a:lstStyle/>
          <a:p>
            <a:pPr lvl="1"/>
            <a:endParaRPr lang="en-US" sz="4800" dirty="0"/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הקיבוץ מחויב בהענקת זכויות חכירת משנה לחבריו.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תחשיב ההנחה בכל מגרש נקבע תוך בחינת נתונים, כגון: הימצאותו בחלקת המגורים; היותו </a:t>
            </a:r>
            <a:r>
              <a:rPr lang="he-IL" sz="6000" dirty="0" err="1">
                <a:latin typeface="Gisha" panose="020B0502040204020203" pitchFamily="34" charset="-79"/>
                <a:cs typeface="Gisha" panose="020B0502040204020203" pitchFamily="34" charset="-79"/>
              </a:rPr>
              <a:t>משוייך</a:t>
            </a: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 לחבר ותיק או חדש; </a:t>
            </a:r>
            <a:r>
              <a:rPr lang="he-IL" sz="6000" dirty="0" err="1">
                <a:latin typeface="Gisha" panose="020B0502040204020203" pitchFamily="34" charset="-79"/>
                <a:cs typeface="Gisha" panose="020B0502040204020203" pitchFamily="34" charset="-79"/>
              </a:rPr>
              <a:t>וכו</a:t>
            </a: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'. 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התשלום בחלופה זו הינו תשלום מידי (ללא אפשרות לתשלום נדחה).</a:t>
            </a:r>
          </a:p>
        </p:txBody>
      </p:sp>
    </p:spTree>
    <p:extLst>
      <p:ext uri="{BB962C8B-B14F-4D97-AF65-F5344CB8AC3E}">
        <p14:creationId xmlns:p14="http://schemas.microsoft.com/office/powerpoint/2010/main" val="2180247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חלופה ישירה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A77DDC-4E88-4514-90F4-EEC7F220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2" y="2668205"/>
            <a:ext cx="23600106" cy="1064041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החלופה הישירה מעניקה הנחה קבועה ביחס למספר מגרשים (שמספרם נקבע בהתאם לנוסחה הקבועה בהחלטה) המכונים "חלקת המגורים" – בנתוני יגור מדובר על 585 מגרשים. 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בגין כל מגרש בחלקת המגורים דמי היוון יהיו בשיעור 33% מערך הקרקע.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נדרש תשלום </a:t>
            </a:r>
            <a:r>
              <a:rPr lang="he-IL" sz="5000" dirty="0" err="1">
                <a:latin typeface="Gisha" panose="020B0502040204020203" pitchFamily="34" charset="-79"/>
                <a:cs typeface="Gisha" panose="020B0502040204020203" pitchFamily="34" charset="-79"/>
              </a:rPr>
              <a:t>מיידי</a:t>
            </a: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 בסך 3.75% מערך המגרש בגין כל מגרשי חלקת המגורים.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לחברים הוותיקים (עד 3.2007) ניתנת אפשרות לדחיית תשלום עבור מרבית הסכום. למעט ה-3.75% והמע"מ על כל העסקה (על כל 33%).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מהות הזכות: חכירה ישירה של החבר מול המדינה (</a:t>
            </a:r>
            <a:r>
              <a:rPr lang="he-IL" sz="5000" dirty="0" err="1">
                <a:latin typeface="Gisha" panose="020B0502040204020203" pitchFamily="34" charset="-79"/>
                <a:cs typeface="Gisha" panose="020B0502040204020203" pitchFamily="34" charset="-79"/>
              </a:rPr>
              <a:t>רמ"י</a:t>
            </a:r>
            <a:r>
              <a:rPr lang="he-IL" sz="5000" dirty="0">
                <a:latin typeface="Gisha" panose="020B0502040204020203" pitchFamily="34" charset="-79"/>
                <a:cs typeface="Gisha" panose="020B0502040204020203" pitchFamily="34" charset="-79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95513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מלבן מעוגל 80"/>
          <p:cNvSpPr/>
          <p:nvPr/>
        </p:nvSpPr>
        <p:spPr>
          <a:xfrm>
            <a:off x="3820875" y="4680113"/>
            <a:ext cx="16561840" cy="8377316"/>
          </a:xfrm>
          <a:prstGeom prst="round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85" name="מלבן עם פינות מעוגלות באותו צד 84"/>
          <p:cNvSpPr/>
          <p:nvPr/>
        </p:nvSpPr>
        <p:spPr>
          <a:xfrm rot="5400000">
            <a:off x="11307135" y="3997272"/>
            <a:ext cx="8356644" cy="9802254"/>
          </a:xfrm>
          <a:prstGeom prst="round2SameRect">
            <a:avLst>
              <a:gd name="adj1" fmla="val 17385"/>
              <a:gd name="adj2" fmla="val 0"/>
            </a:avLst>
          </a:prstGeom>
          <a:solidFill>
            <a:srgbClr val="FFFF00">
              <a:alpha val="18000"/>
            </a:srgbClr>
          </a:solidFill>
          <a:ln w="25400" cmpd="thinThick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86" name="מלבן עם פינות מעוגלות באותו צד 85"/>
          <p:cNvSpPr/>
          <p:nvPr/>
        </p:nvSpPr>
        <p:spPr>
          <a:xfrm rot="16200000">
            <a:off x="3052893" y="5483725"/>
            <a:ext cx="8313248" cy="6777272"/>
          </a:xfrm>
          <a:prstGeom prst="round2SameRect">
            <a:avLst>
              <a:gd name="adj1" fmla="val 19397"/>
              <a:gd name="adj2" fmla="val 0"/>
            </a:avLst>
          </a:prstGeom>
          <a:solidFill>
            <a:srgbClr val="996633">
              <a:alpha val="30000"/>
            </a:srgbClr>
          </a:solidFill>
          <a:ln w="50800" cmpd="thinThick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90" name="TextBox 89"/>
          <p:cNvSpPr txBox="1"/>
          <p:nvPr/>
        </p:nvSpPr>
        <p:spPr>
          <a:xfrm>
            <a:off x="12416210" y="2542435"/>
            <a:ext cx="589739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 u="sng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חלקת המגורים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02509" y="2542435"/>
            <a:ext cx="82141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6600" b="1" u="sng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מחוץ לחלקת המגורים</a:t>
            </a:r>
          </a:p>
        </p:txBody>
      </p:sp>
      <p:sp>
        <p:nvSpPr>
          <p:cNvPr id="114" name="מלבן 113"/>
          <p:cNvSpPr/>
          <p:nvPr/>
        </p:nvSpPr>
        <p:spPr>
          <a:xfrm>
            <a:off x="16653322" y="3823651"/>
            <a:ext cx="2233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27.03.07</a:t>
            </a:r>
          </a:p>
        </p:txBody>
      </p:sp>
      <p:sp>
        <p:nvSpPr>
          <p:cNvPr id="115" name="מלבן 114"/>
          <p:cNvSpPr/>
          <p:nvPr/>
        </p:nvSpPr>
        <p:spPr>
          <a:xfrm>
            <a:off x="11283605" y="3823651"/>
            <a:ext cx="351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אחרי 27.03.07</a:t>
            </a:r>
          </a:p>
        </p:txBody>
      </p:sp>
      <p:grpSp>
        <p:nvGrpSpPr>
          <p:cNvPr id="3" name="קבוצה 140"/>
          <p:cNvGrpSpPr/>
          <p:nvPr/>
        </p:nvGrpSpPr>
        <p:grpSpPr>
          <a:xfrm>
            <a:off x="3922928" y="4744970"/>
            <a:ext cx="16531794" cy="8335974"/>
            <a:chOff x="398490" y="1862121"/>
            <a:chExt cx="8265897" cy="4167987"/>
          </a:xfrm>
        </p:grpSpPr>
        <p:sp>
          <p:nvSpPr>
            <p:cNvPr id="143" name="מלבן עם פינות מעוגלות באותו צד 142"/>
            <p:cNvSpPr/>
            <p:nvPr/>
          </p:nvSpPr>
          <p:spPr>
            <a:xfrm rot="5400000">
              <a:off x="4129830" y="1495551"/>
              <a:ext cx="4167987" cy="4901127"/>
            </a:xfrm>
            <a:prstGeom prst="round2SameRect">
              <a:avLst/>
            </a:prstGeom>
            <a:noFill/>
            <a:ln w="2540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7200"/>
            </a:p>
          </p:txBody>
        </p:sp>
        <p:sp>
          <p:nvSpPr>
            <p:cNvPr id="146" name="מלבן עם פינות מעוגלות באותו צד 145"/>
            <p:cNvSpPr/>
            <p:nvPr/>
          </p:nvSpPr>
          <p:spPr>
            <a:xfrm rot="16200000">
              <a:off x="-5708" y="2266319"/>
              <a:ext cx="4167986" cy="3359590"/>
            </a:xfrm>
            <a:prstGeom prst="round2SameRect">
              <a:avLst>
                <a:gd name="adj1" fmla="val 19397"/>
                <a:gd name="adj2" fmla="val 0"/>
              </a:avLst>
            </a:prstGeom>
            <a:noFill/>
            <a:ln w="2540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7200"/>
            </a:p>
          </p:txBody>
        </p:sp>
      </p:grpSp>
      <p:sp>
        <p:nvSpPr>
          <p:cNvPr id="44" name="מלבן עם פינות מעוגלות באותו צד 43"/>
          <p:cNvSpPr/>
          <p:nvPr/>
        </p:nvSpPr>
        <p:spPr>
          <a:xfrm rot="16200000" flipV="1">
            <a:off x="10186144" y="5168115"/>
            <a:ext cx="5662872" cy="489654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00">
              <a:alpha val="52000"/>
            </a:srgb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dirty="0"/>
          </a:p>
        </p:txBody>
      </p:sp>
      <p:sp>
        <p:nvSpPr>
          <p:cNvPr id="47" name="TextBox 46"/>
          <p:cNvSpPr txBox="1"/>
          <p:nvPr/>
        </p:nvSpPr>
        <p:spPr>
          <a:xfrm>
            <a:off x="11701167" y="5283124"/>
            <a:ext cx="3303723" cy="146423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חברים לאחר </a:t>
            </a:r>
          </a:p>
          <a:p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היום הקובע</a:t>
            </a:r>
          </a:p>
        </p:txBody>
      </p:sp>
      <p:sp>
        <p:nvSpPr>
          <p:cNvPr id="65" name="מלבן עם פינה יחידה מעוגלת 64"/>
          <p:cNvSpPr/>
          <p:nvPr/>
        </p:nvSpPr>
        <p:spPr>
          <a:xfrm>
            <a:off x="15501193" y="4687183"/>
            <a:ext cx="4896544" cy="5760640"/>
          </a:xfrm>
          <a:prstGeom prst="round1Rect">
            <a:avLst>
              <a:gd name="adj" fmla="val 30500"/>
            </a:avLst>
          </a:prstGeom>
          <a:solidFill>
            <a:srgbClr val="FFC000">
              <a:alpha val="4500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57" name="TextBox 56"/>
          <p:cNvSpPr txBox="1"/>
          <p:nvPr/>
        </p:nvSpPr>
        <p:spPr>
          <a:xfrm>
            <a:off x="5738083" y="6747351"/>
            <a:ext cx="2930759" cy="132802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7200" b="1" dirty="0">
                <a:latin typeface="Gisha" panose="020B0502040204020203" pitchFamily="34" charset="-79"/>
                <a:cs typeface="Gisha" panose="020B0502040204020203" pitchFamily="34" charset="-79"/>
              </a:rPr>
              <a:t>חברים</a:t>
            </a:r>
          </a:p>
        </p:txBody>
      </p:sp>
      <p:sp>
        <p:nvSpPr>
          <p:cNvPr id="66" name="מלבן עם פינה יחידה מעוגלת 65"/>
          <p:cNvSpPr/>
          <p:nvPr/>
        </p:nvSpPr>
        <p:spPr>
          <a:xfrm rot="5400000">
            <a:off x="14205049" y="6847423"/>
            <a:ext cx="2592288" cy="9793088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  <a:alpha val="4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63" name="מלבן 62"/>
          <p:cNvSpPr/>
          <p:nvPr/>
        </p:nvSpPr>
        <p:spPr>
          <a:xfrm>
            <a:off x="4123929" y="8287583"/>
            <a:ext cx="6192688" cy="1728192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91%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מחיר מלא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70940" y="5260330"/>
            <a:ext cx="2927798" cy="146423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חברים </a:t>
            </a:r>
          </a:p>
          <a:p>
            <a:pPr algn="ctr"/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ביום הקובע</a:t>
            </a:r>
          </a:p>
        </p:txBody>
      </p:sp>
      <p:cxnSp>
        <p:nvCxnSpPr>
          <p:cNvPr id="45" name="מחבר ישר 44"/>
          <p:cNvCxnSpPr>
            <a:cxnSpLocks/>
          </p:cNvCxnSpPr>
          <p:nvPr/>
        </p:nvCxnSpPr>
        <p:spPr>
          <a:xfrm>
            <a:off x="10584330" y="2810933"/>
            <a:ext cx="20319" cy="10517210"/>
          </a:xfrm>
          <a:prstGeom prst="line">
            <a:avLst/>
          </a:prstGeom>
          <a:ln w="63500" cap="flat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מלבן 66"/>
          <p:cNvSpPr/>
          <p:nvPr/>
        </p:nvSpPr>
        <p:spPr>
          <a:xfrm>
            <a:off x="15733565" y="6991439"/>
            <a:ext cx="4427036" cy="302433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33% מערך הקרקע</a:t>
            </a:r>
          </a:p>
          <a:p>
            <a:pPr algn="ctr"/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(מרבית הסכום ניתן לדחות עד למכירה)</a:t>
            </a:r>
          </a:p>
        </p:txBody>
      </p:sp>
      <p:sp>
        <p:nvSpPr>
          <p:cNvPr id="68" name="מלבן 67"/>
          <p:cNvSpPr/>
          <p:nvPr/>
        </p:nvSpPr>
        <p:spPr>
          <a:xfrm>
            <a:off x="12902841" y="11356975"/>
            <a:ext cx="5040560" cy="1728192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קיבוץ – 3.75% מידי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לכשיגיע חבר 29.25% 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סה"כ 33%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751608" y="10621043"/>
            <a:ext cx="3698610" cy="64698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חלקות לא מאוישות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B19FAFF5-A380-485B-B376-E03EE63909AD}"/>
              </a:ext>
            </a:extLst>
          </p:cNvPr>
          <p:cNvSpPr/>
          <p:nvPr/>
        </p:nvSpPr>
        <p:spPr>
          <a:xfrm>
            <a:off x="10744156" y="7053237"/>
            <a:ext cx="4546215" cy="2962538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33% מערך הקרקע</a:t>
            </a:r>
          </a:p>
          <a:p>
            <a:pPr algn="ctr"/>
            <a:r>
              <a:rPr lang="he-IL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(תשלום ללא דחייה)</a:t>
            </a:r>
          </a:p>
        </p:txBody>
      </p:sp>
      <p:sp>
        <p:nvSpPr>
          <p:cNvPr id="28" name="כותרת 1">
            <a:extLst>
              <a:ext uri="{FF2B5EF4-FFF2-40B4-BE49-F238E27FC236}">
                <a16:creationId xmlns:a16="http://schemas.microsoft.com/office/drawing/2014/main" id="{DA043EB8-834A-4FF0-8317-1D569742B9D2}"/>
              </a:ext>
            </a:extLst>
          </p:cNvPr>
          <p:cNvSpPr txBox="1">
            <a:spLocks/>
          </p:cNvSpPr>
          <p:nvPr/>
        </p:nvSpPr>
        <p:spPr>
          <a:xfrm>
            <a:off x="7211286" y="-49494"/>
            <a:ext cx="904043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תשלומים לפי החלופה הישירה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C7A2AA7D-2771-4783-83A3-EB1D9ED253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CD1A03EC-05E1-4726-93FA-F9A5015E3B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C206225B-8570-4518-A9C7-D28174B67A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06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4862946" y="470773"/>
            <a:ext cx="1305098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תחשיב לצורך המחשה בחלופת שיוך ישירה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179DF2-81F8-42DE-99F3-91833F03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07" y="3292118"/>
            <a:ext cx="23047036" cy="9953109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600" b="1" dirty="0">
                <a:latin typeface="Gisha" panose="020B0502040204020203" pitchFamily="34" charset="-79"/>
                <a:cs typeface="Gisha" panose="020B0502040204020203" pitchFamily="34" charset="-79"/>
              </a:rPr>
              <a:t>שווי מגרש ממוצע לחישוב (הערכה גסה) 1,000,000 ₪ </a:t>
            </a:r>
            <a:endParaRPr lang="he-IL" sz="7200" b="1" dirty="0"/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תקן הנחלות: </a:t>
            </a:r>
            <a:r>
              <a:rPr lang="he-IL" sz="6600" b="1" dirty="0">
                <a:latin typeface="Gisha" panose="020B0502040204020203" pitchFamily="34" charset="-79"/>
                <a:cs typeface="Gisha" panose="020B0502040204020203" pitchFamily="34" charset="-79"/>
              </a:rPr>
              <a:t>250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600" b="1" u="sng" dirty="0">
                <a:latin typeface="Gisha" panose="020B0502040204020203" pitchFamily="34" charset="-79"/>
                <a:cs typeface="Gisha" panose="020B0502040204020203" pitchFamily="34" charset="-79"/>
              </a:rPr>
              <a:t>585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מגרשים מוטבים (תשלום 33%</a:t>
            </a:r>
            <a:r>
              <a:rPr lang="en-US" sz="6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מערך הקרקע).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600" b="1" u="sng" dirty="0">
                <a:latin typeface="Gisha" panose="020B0502040204020203" pitchFamily="34" charset="-79"/>
                <a:cs typeface="Gisha" panose="020B0502040204020203" pitchFamily="34" charset="-79"/>
              </a:rPr>
              <a:t>452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מגרשים של בתי אב ותיקים </a:t>
            </a:r>
            <a:r>
              <a:rPr lang="he-IL" sz="6600" b="1" u="sng" dirty="0">
                <a:latin typeface="Gisha" panose="020B0502040204020203" pitchFamily="34" charset="-79"/>
                <a:cs typeface="Gisha" panose="020B0502040204020203" pitchFamily="34" charset="-79"/>
              </a:rPr>
              <a:t>ביום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27.03.2007.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600" b="1" u="sng" dirty="0">
                <a:latin typeface="Gisha" panose="020B0502040204020203" pitchFamily="34" charset="-79"/>
                <a:cs typeface="Gisha" panose="020B0502040204020203" pitchFamily="34" charset="-79"/>
              </a:rPr>
              <a:t>149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מגרשים של חברים </a:t>
            </a:r>
            <a:r>
              <a:rPr lang="he-IL" sz="6600" b="1" u="sng" dirty="0">
                <a:latin typeface="Gisha" panose="020B0502040204020203" pitchFamily="34" charset="-79"/>
                <a:cs typeface="Gisha" panose="020B0502040204020203" pitchFamily="34" charset="-79"/>
              </a:rPr>
              <a:t>לאחר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27.03.2007.</a:t>
            </a:r>
          </a:p>
        </p:txBody>
      </p:sp>
    </p:spTree>
    <p:extLst>
      <p:ext uri="{BB962C8B-B14F-4D97-AF65-F5344CB8AC3E}">
        <p14:creationId xmlns:p14="http://schemas.microsoft.com/office/powerpoint/2010/main" val="19226004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CD8F115-1F7F-412C-B2C9-22D00B5C3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D0C956-0953-4760-89B2-A1DD8A03E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28645CF-C357-4627-B105-225C718BEB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D5804E53-F7A0-4521-9233-E379BC71BB6C}"/>
              </a:ext>
            </a:extLst>
          </p:cNvPr>
          <p:cNvSpPr/>
          <p:nvPr/>
        </p:nvSpPr>
        <p:spPr>
          <a:xfrm>
            <a:off x="4837589" y="559224"/>
            <a:ext cx="128179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000" b="1" dirty="0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rPr>
              <a:t>חלקת המגורים לאחר הגדלה</a:t>
            </a:r>
          </a:p>
        </p:txBody>
      </p:sp>
      <p:sp>
        <p:nvSpPr>
          <p:cNvPr id="8" name="מלבן מעוגל 80">
            <a:extLst>
              <a:ext uri="{FF2B5EF4-FFF2-40B4-BE49-F238E27FC236}">
                <a16:creationId xmlns:a16="http://schemas.microsoft.com/office/drawing/2014/main" id="{527D8D29-10DA-49CC-B1D6-BCFB4B74F2B8}"/>
              </a:ext>
            </a:extLst>
          </p:cNvPr>
          <p:cNvSpPr/>
          <p:nvPr/>
        </p:nvSpPr>
        <p:spPr>
          <a:xfrm>
            <a:off x="3875743" y="4435413"/>
            <a:ext cx="16561840" cy="8377316"/>
          </a:xfrm>
          <a:prstGeom prst="roundRect">
            <a:avLst/>
          </a:prstGeom>
          <a:blipFill dpi="0" rotWithShape="1">
            <a:blip r:embed="rId6" cstate="print">
              <a:alphaModFix amt="2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9" name="מלבן עם פינות מעוגלות באותו צד 85">
            <a:extLst>
              <a:ext uri="{FF2B5EF4-FFF2-40B4-BE49-F238E27FC236}">
                <a16:creationId xmlns:a16="http://schemas.microsoft.com/office/drawing/2014/main" id="{35E436BD-30C8-429A-8F9F-2C8995968906}"/>
              </a:ext>
            </a:extLst>
          </p:cNvPr>
          <p:cNvSpPr/>
          <p:nvPr/>
        </p:nvSpPr>
        <p:spPr>
          <a:xfrm rot="16200000">
            <a:off x="4659247" y="3597353"/>
            <a:ext cx="8335972" cy="10011862"/>
          </a:xfrm>
          <a:prstGeom prst="round2SameRect">
            <a:avLst>
              <a:gd name="adj1" fmla="val 18048"/>
              <a:gd name="adj2" fmla="val 0"/>
            </a:avLst>
          </a:prstGeom>
          <a:solidFill>
            <a:schemeClr val="bg1">
              <a:lumMod val="50000"/>
              <a:alpha val="73000"/>
            </a:schemeClr>
          </a:solidFill>
          <a:ln w="25400" cmpd="thinThick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/>
          </a:p>
        </p:txBody>
      </p:sp>
      <p:sp>
        <p:nvSpPr>
          <p:cNvPr id="10" name="TextBox 89">
            <a:extLst>
              <a:ext uri="{FF2B5EF4-FFF2-40B4-BE49-F238E27FC236}">
                <a16:creationId xmlns:a16="http://schemas.microsoft.com/office/drawing/2014/main" id="{E18BA307-73B7-47E7-A32C-B499CC927C46}"/>
              </a:ext>
            </a:extLst>
          </p:cNvPr>
          <p:cNvSpPr txBox="1"/>
          <p:nvPr/>
        </p:nvSpPr>
        <p:spPr>
          <a:xfrm>
            <a:off x="10396804" y="2372660"/>
            <a:ext cx="573907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7200" b="1" u="sng" dirty="0"/>
              <a:t>חלקת המגורים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3663008-FADF-4312-A176-7A03121F9C32}"/>
              </a:ext>
            </a:extLst>
          </p:cNvPr>
          <p:cNvSpPr/>
          <p:nvPr/>
        </p:nvSpPr>
        <p:spPr>
          <a:xfrm>
            <a:off x="16135876" y="3733939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/>
              <a:t>27.03.07</a:t>
            </a:r>
            <a:endParaRPr lang="he-IL" sz="7200" b="1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9345426-3D26-48D3-8A71-9B580431AED8}"/>
              </a:ext>
            </a:extLst>
          </p:cNvPr>
          <p:cNvSpPr/>
          <p:nvPr/>
        </p:nvSpPr>
        <p:spPr>
          <a:xfrm>
            <a:off x="7763571" y="3655908"/>
            <a:ext cx="271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/>
              <a:t>אחרי 27.03.07</a:t>
            </a:r>
          </a:p>
        </p:txBody>
      </p:sp>
      <p:sp>
        <p:nvSpPr>
          <p:cNvPr id="13" name="מלבן עם פינות מעוגלות באותו צד 121">
            <a:extLst>
              <a:ext uri="{FF2B5EF4-FFF2-40B4-BE49-F238E27FC236}">
                <a16:creationId xmlns:a16="http://schemas.microsoft.com/office/drawing/2014/main" id="{D8FD8A07-FF54-4AE9-94BC-9CE65232EF8E}"/>
              </a:ext>
            </a:extLst>
          </p:cNvPr>
          <p:cNvSpPr/>
          <p:nvPr/>
        </p:nvSpPr>
        <p:spPr>
          <a:xfrm rot="16200000" flipV="1">
            <a:off x="12918954" y="5356444"/>
            <a:ext cx="8376182" cy="6536388"/>
          </a:xfrm>
          <a:prstGeom prst="round2SameRect">
            <a:avLst>
              <a:gd name="adj1" fmla="val 21204"/>
              <a:gd name="adj2" fmla="val 0"/>
            </a:avLst>
          </a:prstGeom>
          <a:solidFill>
            <a:srgbClr val="FFC000">
              <a:alpha val="52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E1A6E05-DF1C-4190-ACEA-40B249293BC1}"/>
              </a:ext>
            </a:extLst>
          </p:cNvPr>
          <p:cNvSpPr/>
          <p:nvPr/>
        </p:nvSpPr>
        <p:spPr>
          <a:xfrm>
            <a:off x="8523651" y="4512589"/>
            <a:ext cx="5309512" cy="8285618"/>
          </a:xfrm>
          <a:prstGeom prst="rect">
            <a:avLst/>
          </a:prstGeom>
          <a:pattFill prst="wdUpDiag">
            <a:fgClr>
              <a:srgbClr val="FFFF99"/>
            </a:fgClr>
            <a:bgClr>
              <a:schemeClr val="bg1">
                <a:lumMod val="50000"/>
              </a:schemeClr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dirty="0"/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5B3BF438-1F55-47F5-8299-1F0E0189FA55}"/>
              </a:ext>
            </a:extLst>
          </p:cNvPr>
          <p:cNvSpPr txBox="1"/>
          <p:nvPr/>
        </p:nvSpPr>
        <p:spPr>
          <a:xfrm>
            <a:off x="15035655" y="4378884"/>
            <a:ext cx="3767648" cy="91940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חבר ותיק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770EE0A2-877C-49BA-B604-D3A7027C63AB}"/>
              </a:ext>
            </a:extLst>
          </p:cNvPr>
          <p:cNvSpPr txBox="1"/>
          <p:nvPr/>
        </p:nvSpPr>
        <p:spPr>
          <a:xfrm>
            <a:off x="9316828" y="4376969"/>
            <a:ext cx="3380978" cy="91940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חבר קיים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04562968-AC6F-40FA-9004-995F7A25FECA}"/>
              </a:ext>
            </a:extLst>
          </p:cNvPr>
          <p:cNvSpPr txBox="1"/>
          <p:nvPr/>
        </p:nvSpPr>
        <p:spPr>
          <a:xfrm>
            <a:off x="4462971" y="4342768"/>
            <a:ext cx="3619552" cy="91940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ללא חבר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E8DDBA93-9081-4470-B889-EBA54150CA27}"/>
              </a:ext>
            </a:extLst>
          </p:cNvPr>
          <p:cNvSpPr/>
          <p:nvPr/>
        </p:nvSpPr>
        <p:spPr>
          <a:xfrm>
            <a:off x="15498265" y="5464122"/>
            <a:ext cx="2842428" cy="1248751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800" b="1" dirty="0">
                <a:solidFill>
                  <a:schemeClr val="bg1"/>
                </a:solidFill>
              </a:rPr>
              <a:t>452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AD1467F4-C929-40E8-BB28-550160475981}"/>
              </a:ext>
            </a:extLst>
          </p:cNvPr>
          <p:cNvSpPr/>
          <p:nvPr/>
        </p:nvSpPr>
        <p:spPr>
          <a:xfrm>
            <a:off x="9495648" y="5483052"/>
            <a:ext cx="3023334" cy="1229822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800" b="1" dirty="0">
                <a:solidFill>
                  <a:schemeClr val="bg1"/>
                </a:solidFill>
              </a:rPr>
              <a:t>149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3BE97090-F675-4ECD-8182-43350FBFA40F}"/>
              </a:ext>
            </a:extLst>
          </p:cNvPr>
          <p:cNvSpPr/>
          <p:nvPr/>
        </p:nvSpPr>
        <p:spPr>
          <a:xfrm>
            <a:off x="14925483" y="8173876"/>
            <a:ext cx="4567862" cy="5125854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600" b="1" i="1" dirty="0">
                <a:solidFill>
                  <a:schemeClr val="tx1"/>
                </a:solidFill>
              </a:rPr>
              <a:t>תשלום </a:t>
            </a:r>
            <a:r>
              <a:rPr lang="he-IL" sz="5600" b="1" i="1" dirty="0" err="1">
                <a:solidFill>
                  <a:schemeClr val="tx1"/>
                </a:solidFill>
              </a:rPr>
              <a:t>מיידי</a:t>
            </a:r>
            <a:r>
              <a:rPr lang="he-IL" sz="5600" b="1" i="1" dirty="0">
                <a:solidFill>
                  <a:schemeClr val="tx1"/>
                </a:solidFill>
              </a:rPr>
              <a:t>                 כ- 94,000 ₪</a:t>
            </a:r>
          </a:p>
          <a:p>
            <a:pPr algn="ctr"/>
            <a:r>
              <a:rPr lang="he-IL" sz="5600" b="1" i="1" dirty="0">
                <a:solidFill>
                  <a:schemeClr val="tx1"/>
                </a:solidFill>
              </a:rPr>
              <a:t>תשלום נדחה כ- 292,000 ₪  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5748E0A-E1E1-48CA-A453-7CD2F009AFBB}"/>
              </a:ext>
            </a:extLst>
          </p:cNvPr>
          <p:cNvSpPr/>
          <p:nvPr/>
        </p:nvSpPr>
        <p:spPr>
          <a:xfrm>
            <a:off x="9119071" y="8017140"/>
            <a:ext cx="4176464" cy="5377122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600" b="1" i="1" dirty="0">
                <a:solidFill>
                  <a:schemeClr val="tx1"/>
                </a:solidFill>
              </a:rPr>
              <a:t>תשלום </a:t>
            </a:r>
            <a:r>
              <a:rPr lang="he-IL" sz="5600" b="1" i="1" dirty="0" err="1">
                <a:solidFill>
                  <a:schemeClr val="tx1"/>
                </a:solidFill>
              </a:rPr>
              <a:t>מיידי</a:t>
            </a:r>
            <a:r>
              <a:rPr lang="he-IL" sz="5600" b="1" i="1" dirty="0">
                <a:solidFill>
                  <a:schemeClr val="tx1"/>
                </a:solidFill>
              </a:rPr>
              <a:t> 386,000 ₪ </a:t>
            </a:r>
          </a:p>
        </p:txBody>
      </p:sp>
    </p:spTree>
    <p:extLst>
      <p:ext uri="{BB962C8B-B14F-4D97-AF65-F5344CB8AC3E}">
        <p14:creationId xmlns:p14="http://schemas.microsoft.com/office/powerpoint/2010/main" val="14810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309602" y="2668205"/>
            <a:ext cx="13758445" cy="74481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23900" dirty="0">
                <a:latin typeface="Gisha" panose="020B0502040204020203" pitchFamily="34" charset="-79"/>
                <a:cs typeface="Gisha" panose="020B0502040204020203" pitchFamily="34" charset="-79"/>
              </a:rPr>
              <a:t>הסדר קבע לדיור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AC16908-9747-426E-B6BC-7CEFBE16B6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134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22" y="2329796"/>
            <a:ext cx="22953805" cy="10587898"/>
          </a:xfrm>
        </p:spPr>
        <p:txBody>
          <a:bodyPr wrap="square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הצגת הרקע לקיום הדיון – עמדת רשות מקרקעי ישראל והצורך בקבלת החלטה האם הדירות בבעלות הקיבוץ או בבעלות החבר (האם לבצע שיוך).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הצגת עקרונות חלופת הסדר דיור קבע ללא שיוך (דירות בבעלות הקיבוץ).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הצגת עקרונות חלופות שיוך הדירות.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הצגת המשמעויות ביחס לכל בחירה.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EE167655-0824-4679-BE2B-97696A2C8C27}"/>
              </a:ext>
            </a:extLst>
          </p:cNvPr>
          <p:cNvSpPr txBox="1">
            <a:spLocks/>
          </p:cNvSpPr>
          <p:nvPr/>
        </p:nvSpPr>
        <p:spPr>
          <a:xfrm>
            <a:off x="5387388" y="528143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8000">
                <a:latin typeface="Gisha" panose="020B0502040204020203" pitchFamily="34" charset="-79"/>
                <a:cs typeface="Gisha" panose="020B0502040204020203" pitchFamily="34" charset="-79"/>
              </a:rPr>
              <a:t>עיקרי הדברים</a:t>
            </a:r>
            <a:endParaRPr lang="he-IL" sz="8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171821F-F27A-4A8F-8D82-30B65B6982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940A18F-A0E6-4952-8830-3A78CC20BC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5E09590-EDDE-4243-B8C8-3B5C3DC9CC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99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4451655" y="335816"/>
            <a:ext cx="137584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קיבוץ מתחדש שאינו משייך </a:t>
            </a:r>
          </a:p>
          <a:p>
            <a:r>
              <a:rPr lang="he-IL" dirty="0">
                <a:solidFill>
                  <a:srgbClr val="C00000"/>
                </a:solidFill>
              </a:rPr>
              <a:t>יש דבר כזה?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E70D97-8722-49E3-8379-AD55E3A5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15" y="3584625"/>
            <a:ext cx="23853961" cy="89977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חלק מהקיבוצים המתחדשים בוחנים עדיין אפשרויות שיאפשרו את המשך תהליכי הבנייה והקליטה, כמו גם הענקת זכויות לחברי הקיבוץ, שלא בדרך של שיוך דירות עפ"י החלטות מועצת מקרקעי ישראל.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בחלק מאותם קיבוצים מתחדשים מתקיימת מערכת חוזית הקושרת באופן ישיר בין החבר לבין הדירה, הכוללת התחשבנות כלכלית כזו או אחרת. 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600" dirty="0">
                <a:latin typeface="Gisha" panose="020B0502040204020203" pitchFamily="34" charset="-79"/>
                <a:cs typeface="Gisha" panose="020B0502040204020203" pitchFamily="34" charset="-79"/>
              </a:rPr>
              <a:t>אפשרות נוספת היא חזרה להתנהלות שיתופית הכוללת מיסוי פנימי המביא בחשבון את זכות השימוש של החבר בביתו, והמשך ניהול ומימון הקיבוץ את הבנייה.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BBE0C6A-F965-4A53-88E6-7B10D0D889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27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4451654" y="776079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מתווה הסדר קבע לדיור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E0A98F-DB95-4C4F-B677-2CF84ED4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3252638"/>
            <a:ext cx="21280581" cy="963379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להבדיל מחלופות שיוך הדירות, המוכתבות על-ידי </a:t>
            </a:r>
            <a:r>
              <a:rPr lang="he-IL" sz="6000" dirty="0" err="1">
                <a:latin typeface="Gisha" panose="020B0502040204020203" pitchFamily="34" charset="-79"/>
                <a:cs typeface="Gisha" panose="020B0502040204020203" pitchFamily="34" charset="-79"/>
              </a:rPr>
              <a:t>רמ"י</a:t>
            </a: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, חלופת הבניה ללא שיוך נקבעת בהחלטת הקיבוץ ויכולה לבוא לידי ביטוי בצורות שונות.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בעקבות הדיונים וההסבר הציבורי שקיימנו, ביקשו מספר חברים לבחון אפשרות להציע מודל עם היתכנות כלכלית ומשפטית שיוכל להוות חלופה המסדירה את נושא הדיור ומשאירה את הדירות בבעלות יגור.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1C16678-F358-4AC4-B963-9F06ADFD39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184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8" y="2147273"/>
            <a:ext cx="23405869" cy="1125269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lvl="1"/>
            <a:endParaRPr lang="en-US" sz="4800" dirty="0"/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שמירת הדירות כנכס מרכזי של הקיבוץ.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שמירה על קהילה קיבוצית רב דורית. 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פערי דיור סבירים בין החברים.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המשך קליטת בנים – חשש ששיוך דירות יביא ל- "רף כניסה" גבוה.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שיוך יחייב בתשלומים ניכרים </a:t>
            </a:r>
            <a:r>
              <a:rPr lang="he-IL" sz="6600" dirty="0" err="1">
                <a:latin typeface="Gisha" panose="020B0502040204020203" pitchFamily="34" charset="-79"/>
                <a:cs typeface="Gisha" panose="020B0502040204020203" pitchFamily="34" charset="-79"/>
              </a:rPr>
              <a:t>לרמ"י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בגין הזכויות בקרקע.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הצורך בהתמודדות עם דרישות </a:t>
            </a:r>
            <a:r>
              <a:rPr lang="he-IL" sz="6600" dirty="0" err="1">
                <a:latin typeface="Gisha" panose="020B0502040204020203" pitchFamily="34" charset="-79"/>
                <a:cs typeface="Gisha" panose="020B0502040204020203" pitchFamily="34" charset="-79"/>
              </a:rPr>
              <a:t>רמ"י</a:t>
            </a: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– מימון בניה על-ידי הקיבוץ.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600" dirty="0">
                <a:latin typeface="Gisha" panose="020B0502040204020203" pitchFamily="34" charset="-79"/>
                <a:cs typeface="Gisha" panose="020B0502040204020203" pitchFamily="34" charset="-79"/>
              </a:rPr>
              <a:t> הסדר כלכלי שיאפשר המשך בניה, אחזקה ופיתוח.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35439" y="113660"/>
            <a:ext cx="137584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הסדר קבע לדיור</a:t>
            </a:r>
          </a:p>
          <a:p>
            <a:r>
              <a:rPr lang="he-IL" dirty="0"/>
              <a:t>נקודת מוצא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8DA7D95-1E3A-4918-9F6F-89A38CA193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4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3579370" y="125615"/>
            <a:ext cx="1603866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הסדר קבע לדיור</a:t>
            </a:r>
          </a:p>
          <a:p>
            <a:r>
              <a:rPr lang="he-IL" dirty="0"/>
              <a:t>עקרונות המודל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6CBAD0-A8C1-446F-925E-11FB4BA45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1662"/>
            <a:ext cx="24115806" cy="9926115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הבנייה תבוצע על-ידי הקיבוץ ובמימונו – בסטנדרט הבניה על פי החלטות הקיבוץ מעת לעת.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 המודל מציע פתרון לבנייה חדשה בהתאם לקצב הבנייה שייקבע (כרגע נלקח בחשבון 5 דירות בממוצע לשנה), כללים דומים להיום ביחס לתחזוקת הדירות, התאמת דירות לשיקום, תוספות ממ"דים. 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ההסדר מתקיים לכל החברים מקליטה ועד פטירה/עזיבה.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כל חבר משתתף בתשלום שוטף בגין מרכיב הדיור - סכום ההשתתפות החודשי (דמי שימוש) ייקבע ע"פ יחס בין סוג הדירה וותק החברים ביום השינוי 31/12/17.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B194C817-42E5-469B-927D-733503EC09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42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3995006" y="376685"/>
            <a:ext cx="1603866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הסדר קבע לדיור</a:t>
            </a:r>
          </a:p>
          <a:p>
            <a:r>
              <a:rPr lang="he-IL" dirty="0"/>
              <a:t>עקרונות המודל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B56CD0-42BE-429B-94A8-64D4DC7C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60839"/>
            <a:ext cx="24397855" cy="10590784"/>
          </a:xfrm>
        </p:spPr>
        <p:txBody>
          <a:bodyPr vert="horz" wrap="square" lIns="91440" tIns="45720" rIns="91440" bIns="45720" rtlCol="0">
            <a:spAutoFit/>
          </a:bodyPr>
          <a:lstStyle/>
          <a:p>
            <a:pPr lvl="1"/>
            <a:endParaRPr lang="en-US" dirty="0"/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וותק החבר (ע"פ מה שנקבע בהסדר הדיור המקורי בתהליך השינוי) וסוג הדירה יהוו את הבסיס לחישוב סכום ההשתתפות - ככל שהחבר ותיק יותר וגר בדירה קטנה יותר כך סכום ההשתתפות יהיה נמוך יותר לרבות אפשרות לקבלת זיכוי.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תתאפשר הסדרה ביחס לביצוע תוספות מעבר לסטנדרט הבניה – בהתאם לכללים שייקבעו.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ייקבע סטנדרט לבית קבע כך שיתאפשר שיפוץ של דירות מעבר במימון הקיבוץ.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הענקת זכויות כספיות בגין ותק עד ליום השינוי (סדרי גודל של 100 </a:t>
            </a:r>
            <a:r>
              <a:rPr lang="he-IL" sz="5400" dirty="0" err="1">
                <a:latin typeface="Gisha" panose="020B0502040204020203" pitchFamily="34" charset="-79"/>
                <a:cs typeface="Gisha" panose="020B0502040204020203" pitchFamily="34" charset="-79"/>
              </a:rPr>
              <a:t>אש"ח</a:t>
            </a: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 לחבר עם וותק מלא) באופן שייקבע שווי כספי לכל שנת וותק.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3251D3-C050-448A-9A54-9334A42568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72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דוגמה להמחשה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98B02B30-0647-41CE-B64E-62A4D97C0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02058"/>
              </p:ext>
            </p:extLst>
          </p:nvPr>
        </p:nvGraphicFramePr>
        <p:xfrm>
          <a:off x="4324125" y="2668205"/>
          <a:ext cx="16038666" cy="10694504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2249326">
                  <a:extLst>
                    <a:ext uri="{9D8B030D-6E8A-4147-A177-3AD203B41FA5}">
                      <a16:colId xmlns:a16="http://schemas.microsoft.com/office/drawing/2014/main" val="734548427"/>
                    </a:ext>
                  </a:extLst>
                </a:gridCol>
                <a:gridCol w="5965602">
                  <a:extLst>
                    <a:ext uri="{9D8B030D-6E8A-4147-A177-3AD203B41FA5}">
                      <a16:colId xmlns:a16="http://schemas.microsoft.com/office/drawing/2014/main" val="1574284756"/>
                    </a:ext>
                  </a:extLst>
                </a:gridCol>
                <a:gridCol w="2738307">
                  <a:extLst>
                    <a:ext uri="{9D8B030D-6E8A-4147-A177-3AD203B41FA5}">
                      <a16:colId xmlns:a16="http://schemas.microsoft.com/office/drawing/2014/main" val="2469794499"/>
                    </a:ext>
                  </a:extLst>
                </a:gridCol>
                <a:gridCol w="5085431">
                  <a:extLst>
                    <a:ext uri="{9D8B030D-6E8A-4147-A177-3AD203B41FA5}">
                      <a16:colId xmlns:a16="http://schemas.microsoft.com/office/drawing/2014/main" val="2677828015"/>
                    </a:ext>
                  </a:extLst>
                </a:gridCol>
              </a:tblGrid>
              <a:tr h="203999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סיווג דירות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אפיון  הדירות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שטח במטרים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מיקום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69533950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דירת 2 חדרים ומטבח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45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שיכון וותיקים ישן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388586644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חיבור 2 דירות חדר וחצי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66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שיכוני רכבת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651336914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דירה מורחבת שיכון ישן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64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שיכון וותיקים ישן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873590478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H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חיבור 2 דירות בשיכון ישן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72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שכונת האזדרכת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255730952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חיבור 2 דירות בשיכון ישן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90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שכונת הלול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895560197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דירות קבע בשיכון קבע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90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הר סילו הנה"ח וכביש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690682356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K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דירות קבע בשיכון קבע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110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מצוקים קוטג'ים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17364672"/>
                  </a:ext>
                </a:extLst>
              </a:tr>
              <a:tr h="958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k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דירות קבע בשיכון קבע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עד 110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משתלה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601363851"/>
                  </a:ext>
                </a:extLst>
              </a:tr>
              <a:tr h="9890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בניה חדשה</a:t>
                      </a:r>
                      <a:endParaRPr lang="he-IL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281911572"/>
                  </a:ext>
                </a:extLst>
              </a:tr>
            </a:tbl>
          </a:graphicData>
        </a:graphic>
      </p:graphicFrame>
      <p:pic>
        <p:nvPicPr>
          <p:cNvPr id="13" name="תמונה 12">
            <a:extLst>
              <a:ext uri="{FF2B5EF4-FFF2-40B4-BE49-F238E27FC236}">
                <a16:creationId xmlns:a16="http://schemas.microsoft.com/office/drawing/2014/main" id="{A5F7ABA1-D091-40CA-BDF7-F1504A26BE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44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דוגמה להמחשה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18E8BEB9-CF0F-4EF1-B903-3C912C699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1653"/>
              </p:ext>
            </p:extLst>
          </p:nvPr>
        </p:nvGraphicFramePr>
        <p:xfrm>
          <a:off x="2789051" y="3217496"/>
          <a:ext cx="19738439" cy="9581098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2108810">
                  <a:extLst>
                    <a:ext uri="{9D8B030D-6E8A-4147-A177-3AD203B41FA5}">
                      <a16:colId xmlns:a16="http://schemas.microsoft.com/office/drawing/2014/main" val="734548427"/>
                    </a:ext>
                  </a:extLst>
                </a:gridCol>
                <a:gridCol w="7176775">
                  <a:extLst>
                    <a:ext uri="{9D8B030D-6E8A-4147-A177-3AD203B41FA5}">
                      <a16:colId xmlns:a16="http://schemas.microsoft.com/office/drawing/2014/main" val="1574284756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469794499"/>
                    </a:ext>
                  </a:extLst>
                </a:gridCol>
                <a:gridCol w="4521954">
                  <a:extLst>
                    <a:ext uri="{9D8B030D-6E8A-4147-A177-3AD203B41FA5}">
                      <a16:colId xmlns:a16="http://schemas.microsoft.com/office/drawing/2014/main" val="3440987988"/>
                    </a:ext>
                  </a:extLst>
                </a:gridCol>
              </a:tblGrid>
              <a:tr h="183243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סיווג דירות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וותק בית אב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מיקום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עלות חודשית נטו לבית אב</a:t>
                      </a:r>
                      <a:endParaRPr lang="he-IL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69533950"/>
                  </a:ext>
                </a:extLst>
              </a:tr>
              <a:tr h="137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 שנים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שיכון וותיקים ישן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1,200-1,500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388586644"/>
                  </a:ext>
                </a:extLst>
              </a:tr>
              <a:tr h="8637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H</a:t>
                      </a:r>
                      <a:endParaRPr lang="en-US" sz="4400" b="1" i="0" u="none" strike="noStrike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10-20 שנים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שכונת האזדרכת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500-1,000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255730952"/>
                  </a:ext>
                </a:extLst>
              </a:tr>
              <a:tr h="137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חבר/ה יחיד/ה אשר גרושתו/ה חבר/ת קיבוץ – 25 שנים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הר סילו הנה"ח וכביש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500-1,000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690682356"/>
                  </a:ext>
                </a:extLst>
              </a:tr>
              <a:tr h="137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חבר יחיד/חבר שנשוי למי שאינו חבר  - 35 שנים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הר סילו הנה"ח וכביש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500-1,000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79522670"/>
                  </a:ext>
                </a:extLst>
              </a:tr>
              <a:tr h="137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וותק מלא – 50 שנים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הר סילו הנה"ח וכביש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זיכוי 500 ₪ - תשלום 500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720857861"/>
                  </a:ext>
                </a:extLst>
              </a:tr>
              <a:tr h="137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44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K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וותק 30-40 שנים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מצוקים, קוטג'ים, משתלה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44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1,500-2,500 ₪ </a:t>
                      </a:r>
                      <a:endParaRPr lang="he-IL" sz="44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564670410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1B3559E9-B74E-413D-951C-1952377C7C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003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2412" y="3805241"/>
            <a:ext cx="21332825" cy="77559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hangingPunct="0"/>
            <a:r>
              <a:rPr lang="he-IL" sz="16600" b="1" dirty="0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rPr>
              <a:t>ההבדלים המרכזיים בין חלופת שיוך לחלופת הסדרי קבע לדיור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CD8F115-1F7F-412C-B2C9-22D00B5C3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D0C956-0953-4760-89B2-A1DD8A03E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28645CF-C357-4627-B105-225C718BEB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הבהרות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D5F8670-C433-42E4-8DF6-724797D5A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9CC217-07CA-4810-A8F5-9BBA4AE9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450378"/>
            <a:ext cx="22943127" cy="10903369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000" b="1" dirty="0">
                <a:latin typeface="Gisha" panose="020B0502040204020203" pitchFamily="34" charset="-79"/>
                <a:cs typeface="Gisha" panose="020B0502040204020203" pitchFamily="34" charset="-79"/>
              </a:rPr>
              <a:t>בחלופות השיוך לא ניתן לבצע תחשיב מדויק וערך המגרשים נתון לבדיקת שמאי </a:t>
            </a:r>
            <a:r>
              <a:rPr lang="he-IL" sz="6000" b="1" dirty="0" err="1">
                <a:latin typeface="Gisha" panose="020B0502040204020203" pitchFamily="34" charset="-79"/>
                <a:cs typeface="Gisha" panose="020B0502040204020203" pitchFamily="34" charset="-79"/>
              </a:rPr>
              <a:t>המינהל</a:t>
            </a:r>
            <a:r>
              <a:rPr lang="he-IL" sz="6000" b="1" dirty="0">
                <a:latin typeface="Gisha" panose="020B0502040204020203" pitchFamily="34" charset="-79"/>
                <a:cs typeface="Gisha" panose="020B0502040204020203" pitchFamily="34" charset="-79"/>
              </a:rPr>
              <a:t> בהתחשב בהבדלים ביניהם.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endParaRPr lang="he-IL" sz="6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6"/>
              </a:buBlip>
            </a:pPr>
            <a:r>
              <a:rPr lang="he-IL" sz="6000" b="1" dirty="0">
                <a:latin typeface="Gisha" panose="020B0502040204020203" pitchFamily="34" charset="-79"/>
                <a:cs typeface="Gisha" panose="020B0502040204020203" pitchFamily="34" charset="-79"/>
              </a:rPr>
              <a:t>אין יכולת לדייק ביחס לערכים והמשתנים השונים כי גם השומה עשויה להיות שונה ביחס לכל מגרש ומגרש. הערכים נועדו להמחיש את ההבחנה בין החלופות ולא את העלויות בפועל. </a:t>
            </a:r>
          </a:p>
        </p:txBody>
      </p:sp>
    </p:spTree>
    <p:extLst>
      <p:ext uri="{BB962C8B-B14F-4D97-AF65-F5344CB8AC3E}">
        <p14:creationId xmlns:p14="http://schemas.microsoft.com/office/powerpoint/2010/main" val="14754810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A6350E6-522E-4B36-B053-1FED2926922C}"/>
              </a:ext>
            </a:extLst>
          </p:cNvPr>
          <p:cNvSpPr>
            <a:spLocks noGrp="1"/>
          </p:cNvSpPr>
          <p:nvPr/>
        </p:nvSpPr>
        <p:spPr>
          <a:xfrm>
            <a:off x="17147540" y="10948732"/>
            <a:ext cx="855838" cy="551532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800"/>
              <a:pPr/>
              <a:t>29</a:t>
            </a:fld>
            <a:endParaRPr lang="en-US" sz="1800" dirty="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C99FE42D-E760-44D3-A751-6028C3E21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13317"/>
              </p:ext>
            </p:extLst>
          </p:nvPr>
        </p:nvGraphicFramePr>
        <p:xfrm>
          <a:off x="124692" y="0"/>
          <a:ext cx="24149050" cy="13716002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7525678">
                  <a:extLst>
                    <a:ext uri="{9D8B030D-6E8A-4147-A177-3AD203B41FA5}">
                      <a16:colId xmlns:a16="http://schemas.microsoft.com/office/drawing/2014/main" val="3955120978"/>
                    </a:ext>
                  </a:extLst>
                </a:gridCol>
                <a:gridCol w="7415019">
                  <a:extLst>
                    <a:ext uri="{9D8B030D-6E8A-4147-A177-3AD203B41FA5}">
                      <a16:colId xmlns:a16="http://schemas.microsoft.com/office/drawing/2014/main" val="332311393"/>
                    </a:ext>
                  </a:extLst>
                </a:gridCol>
                <a:gridCol w="9208353">
                  <a:extLst>
                    <a:ext uri="{9D8B030D-6E8A-4147-A177-3AD203B41FA5}">
                      <a16:colId xmlns:a16="http://schemas.microsoft.com/office/drawing/2014/main" val="2641966986"/>
                    </a:ext>
                  </a:extLst>
                </a:gridCol>
              </a:tblGrid>
              <a:tr h="1109295">
                <a:tc>
                  <a:txBody>
                    <a:bodyPr/>
                    <a:lstStyle/>
                    <a:p>
                      <a:pPr algn="l" rtl="0" fontAlgn="b"/>
                      <a:endParaRPr lang="en-US" sz="60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60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שיוך קנייני</a:t>
                      </a:r>
                      <a:endParaRPr lang="he-IL" sz="60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60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הסדרי דיור</a:t>
                      </a:r>
                      <a:endParaRPr lang="he-IL" sz="60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708096191"/>
                  </a:ext>
                </a:extLst>
              </a:tr>
              <a:tr h="107232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מעבר בין חלופות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לא הפיך לאחר שיוך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ניתן לשייך בעתיד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663362638"/>
                  </a:ext>
                </a:extLst>
              </a:tr>
              <a:tr h="14413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זכות בדירת המגורים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שיוך - הדירה בבעלות החבר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מגורים של החבר, בעלות של הקיבוץ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913838941"/>
                  </a:ext>
                </a:extLst>
              </a:tr>
              <a:tr h="17462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השפעה על אורחות החיים בקיבוץ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מציאות בה החברים בעלי הדירות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ניהול משאב הדירות ע"י הקיבוץ</a:t>
                      </a:r>
                      <a:endParaRPr lang="he-IL" sz="4800" b="0" i="0" u="none" strike="noStrike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621889740"/>
                  </a:ext>
                </a:extLst>
              </a:tr>
              <a:tr h="107232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מי בונה?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החברים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הקיבוץ 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757323327"/>
                  </a:ext>
                </a:extLst>
              </a:tr>
              <a:tr h="23113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מה משלם החבר?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4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רכיב הקרקע (33%), בניה, תשלומים נוספים (איזונים ככל שיהיו, מיסים וכיו"ב)</a:t>
                      </a:r>
                      <a:endParaRPr kumimoji="0" lang="en-US" sz="4800" b="0" i="0" u="none" strike="noStrike" kern="1200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חודשי (שכ"ד), אין תשלום על הקרקע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499317192"/>
                  </a:ext>
                </a:extLst>
              </a:tr>
              <a:tr h="21446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שיפוץ/שדרוג/אחזקה/הרחבה/ בריאות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ע"י החברים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ע"י הקיבוץ</a:t>
                      </a:r>
                      <a:endParaRPr lang="he-IL" sz="48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00533184"/>
                  </a:ext>
                </a:extLst>
              </a:tr>
              <a:tr h="107232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יישום המהלך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מספר שנים</a:t>
                      </a:r>
                      <a:endParaRPr lang="he-IL" sz="4800" b="0" i="0" u="none" strike="noStrike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 err="1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מיידי</a:t>
                      </a:r>
                      <a:r>
                        <a:rPr lang="he-IL" sz="4800" b="0" u="none" strike="noStrike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לאחר אישור המודל</a:t>
                      </a:r>
                      <a:endParaRPr lang="he-IL" sz="4800" b="0" i="0" u="none" strike="noStrike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241799110"/>
                  </a:ext>
                </a:extLst>
              </a:tr>
              <a:tr h="17462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1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מה מקבל החבר/ה?</a:t>
                      </a:r>
                      <a:endParaRPr lang="he-IL" sz="48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נכס מקרקעין בר מכירה/הורשה וכיו"ב</a:t>
                      </a:r>
                      <a:endParaRPr lang="he-IL" sz="4800" b="0" i="0" u="none" strike="noStrike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4800" b="0" u="none" strike="noStrike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זכות כלכלית להורשה בהתאם לוותק עד יום השינוי ובהתאם למודל</a:t>
                      </a:r>
                      <a:endParaRPr lang="he-IL" sz="4800" b="0" i="0" u="none" strike="noStrike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27163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645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43" y="2915647"/>
            <a:ext cx="23130163" cy="995182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בשנים האחרונות רשות מקרקעי ישראל אימצה גישה מחמירה ביחס להסדרי דיור בקיבוצים.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הרשות מתנגדת לקיומם של הסדרים פנימיים ("שיוך חוזי") המעניקים לחברים זכויות בדירות הקיבוץ, ורואות במימון הבניה על-ידי החבר כסממן מובהק לקיומם של הסדרים כאלו.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3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קיבוצים המבקשים לקיים הסדרים המעניקים זכויות או מחייבים את החבר במימון ישיר של מגוריו "נדחפים" על-ידי הרשות לביצוע שיוך דירות. 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387388" y="528143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8000" dirty="0">
                <a:latin typeface="Gisha" panose="020B0502040204020203" pitchFamily="34" charset="-79"/>
                <a:cs typeface="Gisha" panose="020B0502040204020203" pitchFamily="34" charset="-79"/>
              </a:rPr>
              <a:t>רקע כללי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BF0B466-17C5-42BC-9799-C37770C7A6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05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3995006" y="376685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מה הלאה?...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B56CD0-42BE-429B-94A8-64D4DC7C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60839"/>
            <a:ext cx="24397855" cy="816024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מפגש ציבור נוסף 23-6-21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 יולי - מפגשים לפי קבוצות גיל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15/7/21 מפגש עם ניר מאיר מזכ"ל התנועה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23/7/21 מפגש עם עופר ארד (ק. געתון) בנושא השלכות ומשמעויות השיוך בקיבוצים</a:t>
            </a:r>
          </a:p>
          <a:p>
            <a:pPr marL="444489" indent="-444489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מפגש עם טל (ק. עמיר) ודני (ק. רגבים) על תהליך השיוך, השלכות ומשמעויות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3251D3-C050-448A-9A54-9334A42568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89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038" y="0"/>
            <a:ext cx="18961573" cy="13716000"/>
          </a:xfrm>
          <a:prstGeom prst="rect">
            <a:avLst/>
          </a:prstGeom>
          <a:solidFill>
            <a:srgbClr val="687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7851" y="0"/>
            <a:ext cx="15671349" cy="13716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6498C6B-AB65-4B1F-ABAE-DA4364C47A29}"/>
              </a:ext>
            </a:extLst>
          </p:cNvPr>
          <p:cNvSpPr txBox="1"/>
          <p:nvPr/>
        </p:nvSpPr>
        <p:spPr>
          <a:xfrm>
            <a:off x="4677962" y="3998232"/>
            <a:ext cx="1403580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700" dirty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תודה!</a:t>
            </a:r>
            <a:endParaRPr lang="en-US" sz="28700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A129A53-CB23-475D-BF2B-E628388EE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A7E3CD3-3966-4077-AEA3-27E4E4324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5AA2F22-6E3F-4F62-9AE5-30AA1550A6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835" y="338764"/>
            <a:ext cx="4570496" cy="16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699115" y="361102"/>
            <a:ext cx="137584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רקע כללי - עמדת רשות מקרקעי ישראל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D7F54D-73DA-4EC5-968E-2EC6B18E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1" y="4061978"/>
            <a:ext cx="23421108" cy="279602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בקיבוצים שאינם מבצעים שיוך דירות – נדרש תצהיר מפורש בדבר העדר זכויות של חבר בבית והצהרה בדבר העדר שיוך: </a:t>
            </a:r>
            <a:endParaRPr lang="he-IL" sz="6200" dirty="0">
              <a:latin typeface="Gisha" panose="020B0502040204020203" pitchFamily="34" charset="-79"/>
              <a:cs typeface="Gisha" panose="020B0502040204020203" pitchFamily="34" charset="-79"/>
              <a:sym typeface="Wingdings" panose="05000000000000000000" pitchFamily="2" charset="2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FBC0A184-4C00-439A-8AC5-B20B751A5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655" y="7352927"/>
            <a:ext cx="15406414" cy="532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B03CEB5-690C-4E81-B381-66A1DB008A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699115" y="361102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המצב נכון להיום...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C74E00C-878E-4716-B8E3-68DDD40267B8}"/>
              </a:ext>
            </a:extLst>
          </p:cNvPr>
          <p:cNvCxnSpPr/>
          <p:nvPr/>
        </p:nvCxnSpPr>
        <p:spPr>
          <a:xfrm>
            <a:off x="19268479" y="6047038"/>
            <a:ext cx="0" cy="2748792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6D39D77F-8988-4BE3-9FAE-1093579FDC18}"/>
              </a:ext>
            </a:extLst>
          </p:cNvPr>
          <p:cNvCxnSpPr/>
          <p:nvPr/>
        </p:nvCxnSpPr>
        <p:spPr>
          <a:xfrm>
            <a:off x="11180713" y="4121696"/>
            <a:ext cx="0" cy="5616624"/>
          </a:xfrm>
          <a:prstGeom prst="line">
            <a:avLst/>
          </a:prstGeom>
          <a:ln w="95250">
            <a:solidFill>
              <a:schemeClr val="accent1">
                <a:shade val="50000"/>
                <a:satMod val="10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58DFD040-DE60-427D-BB18-5F50F9EEA352}"/>
              </a:ext>
            </a:extLst>
          </p:cNvPr>
          <p:cNvCxnSpPr/>
          <p:nvPr/>
        </p:nvCxnSpPr>
        <p:spPr>
          <a:xfrm flipH="1" flipV="1">
            <a:off x="5312568" y="7363998"/>
            <a:ext cx="13933042" cy="57436"/>
          </a:xfrm>
          <a:prstGeom prst="line">
            <a:avLst/>
          </a:prstGeom>
          <a:ln w="123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7979F2D1-BEB8-4DB6-8552-BA6679C0BE1E}"/>
              </a:ext>
            </a:extLst>
          </p:cNvPr>
          <p:cNvCxnSpPr/>
          <p:nvPr/>
        </p:nvCxnSpPr>
        <p:spPr>
          <a:xfrm>
            <a:off x="5211207" y="6047038"/>
            <a:ext cx="0" cy="2748792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>
            <a:extLst>
              <a:ext uri="{FF2B5EF4-FFF2-40B4-BE49-F238E27FC236}">
                <a16:creationId xmlns:a16="http://schemas.microsoft.com/office/drawing/2014/main" id="{3BCD57C3-A222-421A-A8E5-3CA18F081C3E}"/>
              </a:ext>
            </a:extLst>
          </p:cNvPr>
          <p:cNvSpPr/>
          <p:nvPr/>
        </p:nvSpPr>
        <p:spPr>
          <a:xfrm>
            <a:off x="17661433" y="4095080"/>
            <a:ext cx="3168352" cy="1872208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שיתופי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A52E4BD-BBF8-4CC1-B96C-A077287C263B}"/>
              </a:ext>
            </a:extLst>
          </p:cNvPr>
          <p:cNvSpPr/>
          <p:nvPr/>
        </p:nvSpPr>
        <p:spPr>
          <a:xfrm>
            <a:off x="3627031" y="4095080"/>
            <a:ext cx="3168352" cy="1872208"/>
          </a:xfrm>
          <a:prstGeom prst="rect">
            <a:avLst/>
          </a:prstGeom>
          <a:solidFill>
            <a:schemeClr val="accent4">
              <a:lumMod val="75000"/>
              <a:alpha val="91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600" b="1" dirty="0">
                <a:latin typeface="Gisha" panose="020B0502040204020203" pitchFamily="34" charset="-79"/>
                <a:cs typeface="Gisha" panose="020B0502040204020203" pitchFamily="34" charset="-79"/>
              </a:rPr>
              <a:t>משייך בפועל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BACC5990-60D9-4192-BAD5-9A8557DF2DFF}"/>
              </a:ext>
            </a:extLst>
          </p:cNvPr>
          <p:cNvSpPr/>
          <p:nvPr/>
        </p:nvSpPr>
        <p:spPr>
          <a:xfrm>
            <a:off x="10888289" y="2948985"/>
            <a:ext cx="6503520" cy="5461354"/>
          </a:xfrm>
          <a:prstGeom prst="rect">
            <a:avLst/>
          </a:prstGeom>
          <a:solidFill>
            <a:schemeClr val="accent3">
              <a:lumMod val="50000"/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הקיבוץ המסתתר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C29CB9A7-237A-4032-BE79-DD38DE02C1BD}"/>
              </a:ext>
            </a:extLst>
          </p:cNvPr>
          <p:cNvSpPr/>
          <p:nvPr/>
        </p:nvSpPr>
        <p:spPr>
          <a:xfrm>
            <a:off x="7171832" y="4070561"/>
            <a:ext cx="3794803" cy="2863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בתהליך שיוך לאחר קבלת החלטה</a:t>
            </a:r>
          </a:p>
          <a:p>
            <a:pPr algn="ctr"/>
            <a:r>
              <a:rPr lang="he-IL" sz="4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he-IL" sz="3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751 , 1592, 1524</a:t>
            </a:r>
            <a:r>
              <a:rPr lang="he-IL" sz="4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lang="he-IL" sz="32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A82EECA1-4B2E-4292-A1F0-5164CE201360}"/>
              </a:ext>
            </a:extLst>
          </p:cNvPr>
          <p:cNvCxnSpPr/>
          <p:nvPr/>
        </p:nvCxnSpPr>
        <p:spPr>
          <a:xfrm>
            <a:off x="17085369" y="4149860"/>
            <a:ext cx="0" cy="5616624"/>
          </a:xfrm>
          <a:prstGeom prst="line">
            <a:avLst/>
          </a:prstGeom>
          <a:ln w="95250">
            <a:solidFill>
              <a:schemeClr val="accent1">
                <a:shade val="50000"/>
                <a:satMod val="10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E627B9B2-622A-47C0-9B8F-E61F38539436}"/>
              </a:ext>
            </a:extLst>
          </p:cNvPr>
          <p:cNvGrpSpPr/>
          <p:nvPr/>
        </p:nvGrpSpPr>
        <p:grpSpPr>
          <a:xfrm>
            <a:off x="8797291" y="-3833700"/>
            <a:ext cx="35274266" cy="17188598"/>
            <a:chOff x="-9817512" y="5775935"/>
            <a:chExt cx="17637133" cy="8594299"/>
          </a:xfrm>
        </p:grpSpPr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D674C72-D9A5-4DAB-86F5-764B571CDE00}"/>
                </a:ext>
              </a:extLst>
            </p:cNvPr>
            <p:cNvSpPr txBox="1"/>
            <p:nvPr/>
          </p:nvSpPr>
          <p:spPr>
            <a:xfrm rot="2493522">
              <a:off x="6796987" y="5775935"/>
              <a:ext cx="1022634" cy="4770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5600" b="1" dirty="0">
                <a:solidFill>
                  <a:srgbClr val="FFFFFF"/>
                </a:solidFill>
              </a:endParaRPr>
            </a:p>
          </p:txBody>
        </p:sp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9B2B3ECF-FC43-43B0-A48C-C7E7E136F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17512" y="8645305"/>
              <a:ext cx="7845727" cy="5724929"/>
            </a:xfrm>
            <a:prstGeom prst="rect">
              <a:avLst/>
            </a:prstGeom>
          </p:spPr>
        </p:pic>
      </p:grp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4C55E0E3-7509-4D27-823E-413DF455C65E}"/>
              </a:ext>
            </a:extLst>
          </p:cNvPr>
          <p:cNvCxnSpPr/>
          <p:nvPr/>
        </p:nvCxnSpPr>
        <p:spPr>
          <a:xfrm>
            <a:off x="7004249" y="4149860"/>
            <a:ext cx="0" cy="5616624"/>
          </a:xfrm>
          <a:prstGeom prst="line">
            <a:avLst/>
          </a:prstGeom>
          <a:ln w="95250">
            <a:solidFill>
              <a:schemeClr val="accent1">
                <a:shade val="50000"/>
                <a:satMod val="10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2E787603-2201-4FEF-A08F-E0BB49C34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387388" y="528143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8000" dirty="0">
                <a:latin typeface="Gisha" panose="020B0502040204020203" pitchFamily="34" charset="-79"/>
                <a:cs typeface="Gisha" panose="020B0502040204020203" pitchFamily="34" charset="-79"/>
              </a:rPr>
              <a:t>נקודת מוצא – קיבוץ יגור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8A4EE2-7A76-44F0-8A70-0E8F6206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0" y="3147819"/>
            <a:ext cx="23421109" cy="995182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ביגור כיום קיימים היתרי בניה לשכונת "</a:t>
            </a:r>
            <a:r>
              <a:rPr lang="he-IL" sz="6200" dirty="0" err="1">
                <a:latin typeface="Gisha" panose="020B0502040204020203" pitchFamily="34" charset="-79"/>
                <a:cs typeface="Gisha" panose="020B0502040204020203" pitchFamily="34" charset="-79"/>
              </a:rPr>
              <a:t>הבלוקונים</a:t>
            </a: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" בלבד.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היתרי הבניה הבאים (כולל הרחבות בתים קיימים לחברים אחרי 3.2007) מחייבים אותנו להתמודדות עם עמדת הרשות.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200" dirty="0">
                <a:latin typeface="Gisha" panose="020B0502040204020203" pitchFamily="34" charset="-79"/>
                <a:cs typeface="Gisha" panose="020B0502040204020203" pitchFamily="34" charset="-79"/>
              </a:rPr>
              <a:t>מתבקש להגיע להסדר שיקבע מה הכיוון האסטרטגי של הקיבוץ מבחינת זכויות הדיור – הסדר "שיוך דירות" או הסדר שיאפשר הוצאת היתרים במתווה "אי-שיוך" והסדרת הוצאת היתרי הבניה ומתווה הבניה בהתאם למתווה שייקבע.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CA664DD-3350-4B21-A580-F836C400D1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54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5387388" y="883291"/>
            <a:ext cx="13758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8000" dirty="0">
                <a:latin typeface="Gisha" panose="020B0502040204020203" pitchFamily="34" charset="-79"/>
                <a:cs typeface="Gisha" panose="020B0502040204020203" pitchFamily="34" charset="-79"/>
              </a:rPr>
              <a:t>מה נדרש להחליט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30ABF5-D570-471D-A5C3-9565CE2C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433" y="2479228"/>
            <a:ext cx="16459200" cy="9612592"/>
          </a:xfrm>
        </p:spPr>
        <p:txBody>
          <a:bodyPr numCol="1">
            <a:normAutofit/>
          </a:bodyPr>
          <a:lstStyle/>
          <a:p>
            <a:pPr lvl="1" algn="just">
              <a:lnSpc>
                <a:spcPct val="150000"/>
              </a:lnSpc>
              <a:buNone/>
            </a:pPr>
            <a:endParaRPr lang="en-US" sz="2800" dirty="0"/>
          </a:p>
          <a:p>
            <a:pPr algn="just">
              <a:lnSpc>
                <a:spcPct val="160000"/>
              </a:lnSpc>
            </a:pPr>
            <a:endParaRPr lang="he-IL" sz="4000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AFA65E0-FB44-461F-A629-94AF75121396}"/>
              </a:ext>
            </a:extLst>
          </p:cNvPr>
          <p:cNvSpPr/>
          <p:nvPr/>
        </p:nvSpPr>
        <p:spPr>
          <a:xfrm>
            <a:off x="9942773" y="3286084"/>
            <a:ext cx="4377688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3800" b="1" dirty="0">
                <a:latin typeface="Gisha" panose="020B0502040204020203" pitchFamily="34" charset="-79"/>
                <a:cs typeface="Gisha" panose="020B0502040204020203" pitchFamily="34" charset="-79"/>
              </a:rPr>
              <a:t>שיוך</a:t>
            </a:r>
            <a:endParaRPr lang="LID4096" sz="13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F5A6E7A9-12BA-4DA6-9939-39683DFB9F98}"/>
              </a:ext>
            </a:extLst>
          </p:cNvPr>
          <p:cNvCxnSpPr/>
          <p:nvPr/>
        </p:nvCxnSpPr>
        <p:spPr>
          <a:xfrm flipH="1">
            <a:off x="8868132" y="4985792"/>
            <a:ext cx="728406" cy="115212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FCE03B3E-F73C-463C-BF08-9FCC6D6A4127}"/>
              </a:ext>
            </a:extLst>
          </p:cNvPr>
          <p:cNvCxnSpPr>
            <a:cxnSpLocks/>
          </p:cNvCxnSpPr>
          <p:nvPr/>
        </p:nvCxnSpPr>
        <p:spPr>
          <a:xfrm>
            <a:off x="14666698" y="4985792"/>
            <a:ext cx="728406" cy="115212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0939F5ED-88C0-46A8-A6DB-1E1271AD2D9C}"/>
              </a:ext>
            </a:extLst>
          </p:cNvPr>
          <p:cNvCxnSpPr/>
          <p:nvPr/>
        </p:nvCxnSpPr>
        <p:spPr>
          <a:xfrm flipH="1">
            <a:off x="13801167" y="8720645"/>
            <a:ext cx="728406" cy="115212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62D2F877-1264-40F7-8640-C0E5D27E9401}"/>
              </a:ext>
            </a:extLst>
          </p:cNvPr>
          <p:cNvCxnSpPr>
            <a:cxnSpLocks/>
          </p:cNvCxnSpPr>
          <p:nvPr/>
        </p:nvCxnSpPr>
        <p:spPr>
          <a:xfrm>
            <a:off x="17467461" y="8522040"/>
            <a:ext cx="728406" cy="115212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C702A256-EC94-4552-BCF7-7E3EBE785A63}"/>
              </a:ext>
            </a:extLst>
          </p:cNvPr>
          <p:cNvCxnSpPr>
            <a:cxnSpLocks/>
          </p:cNvCxnSpPr>
          <p:nvPr/>
        </p:nvCxnSpPr>
        <p:spPr>
          <a:xfrm flipH="1">
            <a:off x="6990387" y="9011903"/>
            <a:ext cx="1004900" cy="90569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ecision 55">
            <a:extLst>
              <a:ext uri="{FF2B5EF4-FFF2-40B4-BE49-F238E27FC236}">
                <a16:creationId xmlns:a16="http://schemas.microsoft.com/office/drawing/2014/main" id="{F3CBB798-32F1-4FAF-9C28-C7161AD81777}"/>
              </a:ext>
            </a:extLst>
          </p:cNvPr>
          <p:cNvSpPr/>
          <p:nvPr/>
        </p:nvSpPr>
        <p:spPr>
          <a:xfrm>
            <a:off x="6145932" y="5958572"/>
            <a:ext cx="4900368" cy="3329108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56">
            <a:extLst>
              <a:ext uri="{FF2B5EF4-FFF2-40B4-BE49-F238E27FC236}">
                <a16:creationId xmlns:a16="http://schemas.microsoft.com/office/drawing/2014/main" id="{2C1B376A-D265-43FD-8B1A-17FF7E69EA54}"/>
              </a:ext>
            </a:extLst>
          </p:cNvPr>
          <p:cNvSpPr txBox="1"/>
          <p:nvPr/>
        </p:nvSpPr>
        <p:spPr>
          <a:xfrm>
            <a:off x="6889056" y="7686630"/>
            <a:ext cx="3093046" cy="929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4100"/>
              </a:lnSpc>
              <a:defRPr sz="3200" b="1"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defRPr>
            </a:lvl1pPr>
          </a:lstStyle>
          <a:p>
            <a:r>
              <a:rPr lang="he-IL" sz="13800" dirty="0">
                <a:solidFill>
                  <a:schemeClr val="bg2"/>
                </a:solidFill>
              </a:rPr>
              <a:t>לא</a:t>
            </a:r>
            <a:endParaRPr lang="en-US" sz="13800" dirty="0">
              <a:solidFill>
                <a:schemeClr val="bg2"/>
              </a:solidFill>
            </a:endParaRPr>
          </a:p>
        </p:txBody>
      </p:sp>
      <p:sp>
        <p:nvSpPr>
          <p:cNvPr id="27" name="Decision 55">
            <a:extLst>
              <a:ext uri="{FF2B5EF4-FFF2-40B4-BE49-F238E27FC236}">
                <a16:creationId xmlns:a16="http://schemas.microsoft.com/office/drawing/2014/main" id="{98A3F17C-CC24-4937-9CCF-CE7E0379CEF8}"/>
              </a:ext>
            </a:extLst>
          </p:cNvPr>
          <p:cNvSpPr/>
          <p:nvPr/>
        </p:nvSpPr>
        <p:spPr>
          <a:xfrm>
            <a:off x="13295499" y="5958572"/>
            <a:ext cx="4900368" cy="3329108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56">
            <a:extLst>
              <a:ext uri="{FF2B5EF4-FFF2-40B4-BE49-F238E27FC236}">
                <a16:creationId xmlns:a16="http://schemas.microsoft.com/office/drawing/2014/main" id="{5BE62F7C-442D-4C4B-BF81-FE656F7FA06B}"/>
              </a:ext>
            </a:extLst>
          </p:cNvPr>
          <p:cNvSpPr txBox="1"/>
          <p:nvPr/>
        </p:nvSpPr>
        <p:spPr>
          <a:xfrm>
            <a:off x="14199160" y="7714486"/>
            <a:ext cx="3093046" cy="929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4100"/>
              </a:lnSpc>
              <a:defRPr sz="3200" b="1"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defRPr>
            </a:lvl1pPr>
          </a:lstStyle>
          <a:p>
            <a:r>
              <a:rPr lang="he-IL" sz="13800" dirty="0">
                <a:solidFill>
                  <a:schemeClr val="bg2"/>
                </a:solidFill>
              </a:rPr>
              <a:t>כן</a:t>
            </a:r>
            <a:endParaRPr lang="en-US" sz="13800" dirty="0">
              <a:solidFill>
                <a:schemeClr val="bg2"/>
              </a:solidFill>
            </a:endParaRPr>
          </a:p>
        </p:txBody>
      </p:sp>
      <p:sp>
        <p:nvSpPr>
          <p:cNvPr id="29" name="Terminator 7">
            <a:extLst>
              <a:ext uri="{FF2B5EF4-FFF2-40B4-BE49-F238E27FC236}">
                <a16:creationId xmlns:a16="http://schemas.microsoft.com/office/drawing/2014/main" id="{52DA0AFD-7111-4C3E-8C37-ABF09A8BAE01}"/>
              </a:ext>
            </a:extLst>
          </p:cNvPr>
          <p:cNvSpPr/>
          <p:nvPr/>
        </p:nvSpPr>
        <p:spPr>
          <a:xfrm>
            <a:off x="16088218" y="9872773"/>
            <a:ext cx="6516914" cy="2525781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01BCFD6B-77F5-4511-8627-ABB327FC254E}"/>
              </a:ext>
            </a:extLst>
          </p:cNvPr>
          <p:cNvSpPr txBox="1"/>
          <p:nvPr/>
        </p:nvSpPr>
        <p:spPr>
          <a:xfrm>
            <a:off x="16164520" y="10947570"/>
            <a:ext cx="6478725" cy="743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8000" b="1" dirty="0">
                <a:solidFill>
                  <a:schemeClr val="bg1"/>
                </a:solidFill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rPr>
              <a:t>חלופת אגודה</a:t>
            </a:r>
            <a:endParaRPr lang="en-US" sz="8000" b="1" dirty="0">
              <a:solidFill>
                <a:schemeClr val="bg1"/>
              </a:solidFill>
              <a:latin typeface="Gisha" panose="020B0502040204020203" pitchFamily="34" charset="-79"/>
              <a:ea typeface="Open Sans Light" panose="020B0306030504020204" pitchFamily="34" charset="0"/>
              <a:cs typeface="Gisha" panose="020B0502040204020203" pitchFamily="34" charset="-79"/>
            </a:endParaRPr>
          </a:p>
        </p:txBody>
      </p:sp>
      <p:sp>
        <p:nvSpPr>
          <p:cNvPr id="31" name="Terminator 7">
            <a:extLst>
              <a:ext uri="{FF2B5EF4-FFF2-40B4-BE49-F238E27FC236}">
                <a16:creationId xmlns:a16="http://schemas.microsoft.com/office/drawing/2014/main" id="{7458BA0F-5955-411F-B087-A7B3DA07645E}"/>
              </a:ext>
            </a:extLst>
          </p:cNvPr>
          <p:cNvSpPr/>
          <p:nvPr/>
        </p:nvSpPr>
        <p:spPr>
          <a:xfrm>
            <a:off x="9209324" y="9920180"/>
            <a:ext cx="6516914" cy="2525781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85C389A6-0BB9-4103-B848-263BA96C5568}"/>
              </a:ext>
            </a:extLst>
          </p:cNvPr>
          <p:cNvSpPr txBox="1"/>
          <p:nvPr/>
        </p:nvSpPr>
        <p:spPr>
          <a:xfrm>
            <a:off x="9285626" y="10994977"/>
            <a:ext cx="6478725" cy="743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8000" b="1" dirty="0">
                <a:solidFill>
                  <a:schemeClr val="bg1"/>
                </a:solidFill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rPr>
              <a:t>חלופה ישירה</a:t>
            </a:r>
            <a:endParaRPr lang="en-US" sz="8000" b="1" dirty="0">
              <a:solidFill>
                <a:schemeClr val="bg1"/>
              </a:solidFill>
              <a:latin typeface="Gisha" panose="020B0502040204020203" pitchFamily="34" charset="-79"/>
              <a:ea typeface="Open Sans Light" panose="020B0306030504020204" pitchFamily="34" charset="0"/>
              <a:cs typeface="Gisha" panose="020B0502040204020203" pitchFamily="34" charset="-79"/>
            </a:endParaRPr>
          </a:p>
        </p:txBody>
      </p:sp>
      <p:sp>
        <p:nvSpPr>
          <p:cNvPr id="33" name="Terminator 7">
            <a:extLst>
              <a:ext uri="{FF2B5EF4-FFF2-40B4-BE49-F238E27FC236}">
                <a16:creationId xmlns:a16="http://schemas.microsoft.com/office/drawing/2014/main" id="{18CFFDF6-73F2-403E-8332-CFA2309937AC}"/>
              </a:ext>
            </a:extLst>
          </p:cNvPr>
          <p:cNvSpPr/>
          <p:nvPr/>
        </p:nvSpPr>
        <p:spPr>
          <a:xfrm>
            <a:off x="1065668" y="9931246"/>
            <a:ext cx="6516914" cy="2525781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13673BC3-F7D7-4E1A-AFCB-9A0684ED0C60}"/>
              </a:ext>
            </a:extLst>
          </p:cNvPr>
          <p:cNvSpPr txBox="1"/>
          <p:nvPr/>
        </p:nvSpPr>
        <p:spPr>
          <a:xfrm>
            <a:off x="1039400" y="9858391"/>
            <a:ext cx="6478725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8000" b="1" dirty="0">
                <a:solidFill>
                  <a:schemeClr val="bg1"/>
                </a:solidFill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rPr>
              <a:t>הסדר קבע</a:t>
            </a:r>
          </a:p>
          <a:p>
            <a:pPr algn="ctr"/>
            <a:r>
              <a:rPr lang="he-IL" sz="8000" b="1" dirty="0">
                <a:solidFill>
                  <a:schemeClr val="bg1"/>
                </a:solidFill>
                <a:latin typeface="Gisha" panose="020B0502040204020203" pitchFamily="34" charset="-79"/>
                <a:ea typeface="Open Sans Light" panose="020B0306030504020204" pitchFamily="34" charset="0"/>
                <a:cs typeface="Gisha" panose="020B0502040204020203" pitchFamily="34" charset="-79"/>
              </a:rPr>
              <a:t> לדיור</a:t>
            </a:r>
            <a:endParaRPr lang="en-US" sz="8000" b="1" dirty="0">
              <a:solidFill>
                <a:schemeClr val="bg1"/>
              </a:solidFill>
              <a:latin typeface="Gisha" panose="020B0502040204020203" pitchFamily="34" charset="-79"/>
              <a:ea typeface="Open Sans Light" panose="020B0306030504020204" pitchFamily="34" charset="0"/>
              <a:cs typeface="Gisha" panose="020B0502040204020203" pitchFamily="34" charset="-79"/>
            </a:endParaRP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F3C6E0A6-A9C0-4F4D-8466-9A30ACE47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979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6E503F47-369F-4B8A-872D-595770FB36BD}"/>
              </a:ext>
            </a:extLst>
          </p:cNvPr>
          <p:cNvSpPr txBox="1">
            <a:spLocks/>
          </p:cNvSpPr>
          <p:nvPr/>
        </p:nvSpPr>
        <p:spPr>
          <a:xfrm>
            <a:off x="2441711" y="2813678"/>
            <a:ext cx="20189689" cy="74481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eaLnBrk="0" hangingPunct="0">
              <a:defRPr sz="4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Segoe UI Semilight" panose="020B0402040204020203" pitchFamily="34" charset="0"/>
                <a:ea typeface="Yu Mincho Light" panose="02020300000000000000" pitchFamily="18" charset="-128"/>
                <a:cs typeface="Segoe UI Semilight" panose="020B0402040204020203" pitchFamily="34" charset="0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23900" dirty="0">
                <a:latin typeface="Gisha" panose="020B0502040204020203" pitchFamily="34" charset="-79"/>
                <a:cs typeface="Gisha" panose="020B0502040204020203" pitchFamily="34" charset="-79"/>
              </a:rPr>
              <a:t>שיוך דירות – הסבר כללי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5F8506B-1EDB-4D11-9D82-B12EE00FC5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338584-0C37-44C9-B771-C9ECBF4FC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16E69FE-EB30-468D-9506-E4B07B6F73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03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91096BB5-2AA2-480D-AEEC-BE599ABF23B4}"/>
              </a:ext>
            </a:extLst>
          </p:cNvPr>
          <p:cNvSpPr txBox="1">
            <a:spLocks/>
          </p:cNvSpPr>
          <p:nvPr/>
        </p:nvSpPr>
        <p:spPr>
          <a:xfrm>
            <a:off x="5117224" y="740937"/>
            <a:ext cx="160386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eaLnBrk="0" hangingPunct="0">
              <a:defRPr sz="80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algn="ctr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שיוך דירות - כללי</a:t>
            </a:r>
            <a:endParaRPr lang="he-IL" dirty="0">
              <a:solidFill>
                <a:srgbClr val="C0000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6F578D-430C-4B6E-A51D-6F4795253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" y="164377"/>
            <a:ext cx="4317340" cy="11531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B82B4EC-A5BF-4A7A-83A9-0C8473E52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" y="1317497"/>
            <a:ext cx="4062281" cy="135070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46FE83-438A-424E-8175-4392814F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7037" y="3185322"/>
            <a:ext cx="23907988" cy="963379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תשלום </a:t>
            </a:r>
            <a:r>
              <a:rPr lang="he-IL" sz="6000" dirty="0" err="1">
                <a:latin typeface="Gisha" panose="020B0502040204020203" pitchFamily="34" charset="-79"/>
                <a:cs typeface="Gisha" panose="020B0502040204020203" pitchFamily="34" charset="-79"/>
              </a:rPr>
              <a:t>לרמ"י</a:t>
            </a: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 בגין הקרקע [לאחר הנחה – מוסבר בהמשך].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כל חבר הופך לבעל נכס - יהיה רשאי בעתיד למכור, להשכיר, להוריש – לפי כללים מוסכמים שייקבעו ובהתאם לחוק.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הקיבוץ יידרש לבצע "פרצלציה" – חלוקת המגרשים והסדרה תכנונית של דירות ותשתיות. </a:t>
            </a:r>
          </a:p>
          <a:p>
            <a:pPr marL="444489" indent="-444489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30000"/>
              <a:buBlip>
                <a:blip r:embed="rId5"/>
              </a:buBlip>
            </a:pPr>
            <a:r>
              <a:rPr lang="he-IL" sz="6000" dirty="0">
                <a:latin typeface="Gisha" panose="020B0502040204020203" pitchFamily="34" charset="-79"/>
                <a:cs typeface="Gisha" panose="020B0502040204020203" pitchFamily="34" charset="-79"/>
              </a:rPr>
              <a:t>יידרשו החלטות בנוגע להתחשבנות פנימית בין החברים – "איזונים" לצמצום/סגירת פערים.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F328A1A-179C-4469-B65E-9569BD4271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927" y="110164"/>
            <a:ext cx="5904248" cy="20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17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1643</Words>
  <Application>Microsoft Office PowerPoint</Application>
  <PresentationFormat>מותאם אישית</PresentationFormat>
  <Paragraphs>289</Paragraphs>
  <Slides>31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7" baseType="lpstr">
      <vt:lpstr>Arial</vt:lpstr>
      <vt:lpstr>Bebas Neue</vt:lpstr>
      <vt:lpstr>Calibri</vt:lpstr>
      <vt:lpstr>Gisha</vt:lpstr>
      <vt:lpstr>Lato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Nir Baram</dc:creator>
  <cp:lastModifiedBy>Nir Baram</cp:lastModifiedBy>
  <cp:revision>164</cp:revision>
  <dcterms:created xsi:type="dcterms:W3CDTF">2020-12-08T18:05:06Z</dcterms:created>
  <dcterms:modified xsi:type="dcterms:W3CDTF">2021-06-11T07:46:49Z</dcterms:modified>
</cp:coreProperties>
</file>