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4" rtl="1" saveSubsetFonts="1">
  <p:sldMasterIdLst>
    <p:sldMasterId id="2147483660" r:id="rId1"/>
  </p:sldMasterIdLst>
  <p:notesMasterIdLst>
    <p:notesMasterId r:id="rId17"/>
  </p:notesMasterIdLst>
  <p:sldIdLst>
    <p:sldId id="387" r:id="rId2"/>
    <p:sldId id="482" r:id="rId3"/>
    <p:sldId id="483" r:id="rId4"/>
    <p:sldId id="484" r:id="rId5"/>
    <p:sldId id="473" r:id="rId6"/>
    <p:sldId id="399" r:id="rId7"/>
    <p:sldId id="375" r:id="rId8"/>
    <p:sldId id="380" r:id="rId9"/>
    <p:sldId id="376" r:id="rId10"/>
    <p:sldId id="472" r:id="rId11"/>
    <p:sldId id="386" r:id="rId12"/>
    <p:sldId id="474" r:id="rId13"/>
    <p:sldId id="479" r:id="rId14"/>
    <p:sldId id="344" r:id="rId15"/>
    <p:sldId id="475" r:id="rId1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מקטע ברירת מחדל" id="{95709C56-F0DB-429E-8FA4-0885655E9651}">
          <p14:sldIdLst>
            <p14:sldId id="387"/>
            <p14:sldId id="482"/>
            <p14:sldId id="483"/>
            <p14:sldId id="484"/>
            <p14:sldId id="473"/>
            <p14:sldId id="399"/>
            <p14:sldId id="375"/>
            <p14:sldId id="380"/>
            <p14:sldId id="376"/>
            <p14:sldId id="472"/>
            <p14:sldId id="386"/>
            <p14:sldId id="474"/>
            <p14:sldId id="479"/>
            <p14:sldId id="344"/>
            <p14:sldId id="4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FF"/>
    <a:srgbClr val="996633"/>
    <a:srgbClr val="FF6201"/>
    <a:srgbClr val="FE98CD"/>
    <a:srgbClr val="FEA0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סגנון ביניים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E9639D4-E3E2-4D34-9284-5A2195B3D0D7}" styleName="סגנון בהיר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סגנון ערכת נושא 2 - הדגשה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סגנון ערכת נושא 2 - הדגשה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סגנון ערכת נושא 2 - הדגשה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סגנון ערכת נושא 2 - הדגשה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סגנון בהיר 1 - הדגשה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סגנון בהיר 1 - הדגשה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סגנון בהיר 2 - הדגשה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782" autoAdjust="0"/>
    <p:restoredTop sz="94483" autoAdjust="0"/>
  </p:normalViewPr>
  <p:slideViewPr>
    <p:cSldViewPr>
      <p:cViewPr varScale="1">
        <p:scale>
          <a:sx n="60" d="100"/>
          <a:sy n="60" d="100"/>
        </p:scale>
        <p:origin x="1552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B0770F-97A5-406A-9040-3C5AE653607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D0564E11-1C88-4FFB-B486-C178CE54D2FE}">
      <dgm:prSet phldrT="[טקסט]" custT="1"/>
      <dgm:spPr>
        <a:solidFill>
          <a:schemeClr val="accent3">
            <a:lumMod val="50000"/>
          </a:schemeClr>
        </a:solidFill>
      </dgm:spPr>
      <dgm:t>
        <a:bodyPr/>
        <a:lstStyle/>
        <a:p>
          <a:pPr rtl="1"/>
          <a:r>
            <a:rPr lang="he-IL" sz="2800" b="1" dirty="0"/>
            <a:t>מחכיר</a:t>
          </a:r>
          <a:endParaRPr lang="he-IL" sz="2000" b="1" dirty="0"/>
        </a:p>
      </dgm:t>
    </dgm:pt>
    <dgm:pt modelId="{9C9C8E3A-BA9A-480C-B8F0-30932E024D5B}" type="parTrans" cxnId="{2597CD38-2D18-484C-A5CA-F979B269E562}">
      <dgm:prSet/>
      <dgm:spPr/>
      <dgm:t>
        <a:bodyPr/>
        <a:lstStyle/>
        <a:p>
          <a:pPr rtl="1"/>
          <a:endParaRPr lang="he-IL"/>
        </a:p>
      </dgm:t>
    </dgm:pt>
    <dgm:pt modelId="{62894458-3406-48F2-80B8-FA5171E10B12}" type="sibTrans" cxnId="{2597CD38-2D18-484C-A5CA-F979B269E562}">
      <dgm:prSet/>
      <dgm:spPr/>
      <dgm:t>
        <a:bodyPr/>
        <a:lstStyle/>
        <a:p>
          <a:pPr rtl="1"/>
          <a:endParaRPr lang="he-IL"/>
        </a:p>
      </dgm:t>
    </dgm:pt>
    <dgm:pt modelId="{9016725B-2D81-41EE-966A-6960B9977FC0}">
      <dgm:prSet phldrT="[טקסט]" custT="1"/>
      <dgm:spPr>
        <a:solidFill>
          <a:schemeClr val="accent3">
            <a:lumMod val="50000"/>
          </a:schemeClr>
        </a:solidFill>
      </dgm:spPr>
      <dgm:t>
        <a:bodyPr/>
        <a:lstStyle/>
        <a:p>
          <a:pPr rtl="1"/>
          <a:r>
            <a:rPr lang="he-IL" sz="2800" b="1" dirty="0"/>
            <a:t>חוכר</a:t>
          </a:r>
          <a:endParaRPr lang="he-IL" sz="2000" b="1" dirty="0"/>
        </a:p>
      </dgm:t>
    </dgm:pt>
    <dgm:pt modelId="{821BBC24-EB5D-4683-B774-31F7E580F685}" type="parTrans" cxnId="{534046C7-739C-42AA-88EA-56EBD567BEDC}">
      <dgm:prSet/>
      <dgm:spPr/>
      <dgm:t>
        <a:bodyPr/>
        <a:lstStyle/>
        <a:p>
          <a:pPr rtl="1"/>
          <a:endParaRPr lang="he-IL"/>
        </a:p>
      </dgm:t>
    </dgm:pt>
    <dgm:pt modelId="{AF833FAC-C906-4AF7-B0C1-D4A7169D491E}" type="sibTrans" cxnId="{534046C7-739C-42AA-88EA-56EBD567BEDC}">
      <dgm:prSet/>
      <dgm:spPr/>
      <dgm:t>
        <a:bodyPr/>
        <a:lstStyle/>
        <a:p>
          <a:pPr rtl="1"/>
          <a:endParaRPr lang="he-IL"/>
        </a:p>
      </dgm:t>
    </dgm:pt>
    <dgm:pt modelId="{0C95EAE9-1D80-4B3D-B518-707F5DBF7097}">
      <dgm:prSet phldrT="[טקסט]" custT="1"/>
      <dgm:spPr/>
      <dgm:t>
        <a:bodyPr/>
        <a:lstStyle/>
        <a:p>
          <a:pPr algn="just" rtl="1"/>
          <a:r>
            <a:rPr lang="he-IL" sz="2800" b="1" dirty="0"/>
            <a:t>חבר</a:t>
          </a:r>
          <a:r>
            <a:rPr lang="he-IL" sz="3200" b="1" dirty="0"/>
            <a:t> </a:t>
          </a:r>
          <a:endParaRPr lang="he-IL" sz="3100" b="1" dirty="0"/>
        </a:p>
      </dgm:t>
    </dgm:pt>
    <dgm:pt modelId="{91E348DB-FC5F-4DC8-8D1B-CAE442D8F52D}" type="sibTrans" cxnId="{0947040D-E2C9-4786-B263-F807CF6C0ACA}">
      <dgm:prSet/>
      <dgm:spPr/>
      <dgm:t>
        <a:bodyPr/>
        <a:lstStyle/>
        <a:p>
          <a:pPr rtl="1"/>
          <a:endParaRPr lang="he-IL"/>
        </a:p>
      </dgm:t>
    </dgm:pt>
    <dgm:pt modelId="{795B874D-B4A7-4CB3-AFEB-A096780EB605}" type="parTrans" cxnId="{0947040D-E2C9-4786-B263-F807CF6C0ACA}">
      <dgm:prSet/>
      <dgm:spPr/>
      <dgm:t>
        <a:bodyPr/>
        <a:lstStyle/>
        <a:p>
          <a:pPr rtl="1"/>
          <a:endParaRPr lang="he-IL"/>
        </a:p>
      </dgm:t>
    </dgm:pt>
    <dgm:pt modelId="{1170A9D9-AB2B-432E-8DDB-368348BDF3E4}">
      <dgm:prSet phldrT="[טקסט]" custT="1"/>
      <dgm:spPr/>
      <dgm:t>
        <a:bodyPr/>
        <a:lstStyle/>
        <a:p>
          <a:pPr algn="r" rtl="1"/>
          <a:r>
            <a:rPr lang="he-IL" sz="2800" b="1" dirty="0" err="1"/>
            <a:t>מינהל</a:t>
          </a:r>
          <a:endParaRPr lang="he-IL" sz="2400" b="1" dirty="0"/>
        </a:p>
      </dgm:t>
    </dgm:pt>
    <dgm:pt modelId="{186EA1B8-F7A1-4645-BE1B-86A9AC9F4F05}" type="sibTrans" cxnId="{B125042C-7E9B-482E-AC87-ABD7C881DEF6}">
      <dgm:prSet/>
      <dgm:spPr/>
      <dgm:t>
        <a:bodyPr/>
        <a:lstStyle/>
        <a:p>
          <a:pPr rtl="1"/>
          <a:endParaRPr lang="he-IL"/>
        </a:p>
      </dgm:t>
    </dgm:pt>
    <dgm:pt modelId="{6AD32AD5-08E0-4CD0-99AF-56BD78000C54}" type="parTrans" cxnId="{B125042C-7E9B-482E-AC87-ABD7C881DEF6}">
      <dgm:prSet/>
      <dgm:spPr/>
      <dgm:t>
        <a:bodyPr/>
        <a:lstStyle/>
        <a:p>
          <a:pPr rtl="1"/>
          <a:endParaRPr lang="he-IL"/>
        </a:p>
      </dgm:t>
    </dgm:pt>
    <dgm:pt modelId="{33319BB1-9A9C-4FE3-8035-ADFA3BF86EC3}" type="pres">
      <dgm:prSet presAssocID="{DAB0770F-97A5-406A-9040-3C5AE6536076}" presName="linearFlow" presStyleCnt="0">
        <dgm:presLayoutVars>
          <dgm:dir/>
          <dgm:animLvl val="lvl"/>
          <dgm:resizeHandles val="exact"/>
        </dgm:presLayoutVars>
      </dgm:prSet>
      <dgm:spPr/>
    </dgm:pt>
    <dgm:pt modelId="{1FBB121A-A887-49BA-BDA4-1D9AB3BDADB4}" type="pres">
      <dgm:prSet presAssocID="{D0564E11-1C88-4FFB-B486-C178CE54D2FE}" presName="composite" presStyleCnt="0"/>
      <dgm:spPr/>
    </dgm:pt>
    <dgm:pt modelId="{31AFCDFE-034A-4900-9C65-8B5A7F9CAB1A}" type="pres">
      <dgm:prSet presAssocID="{D0564E11-1C88-4FFB-B486-C178CE54D2FE}" presName="parentText" presStyleLbl="alignNode1" presStyleIdx="0" presStyleCnt="2">
        <dgm:presLayoutVars>
          <dgm:chMax val="1"/>
          <dgm:bulletEnabled val="1"/>
        </dgm:presLayoutVars>
      </dgm:prSet>
      <dgm:spPr/>
    </dgm:pt>
    <dgm:pt modelId="{511FFE72-35BA-4579-ADB7-F160A89262A0}" type="pres">
      <dgm:prSet presAssocID="{D0564E11-1C88-4FFB-B486-C178CE54D2FE}" presName="descendantText" presStyleLbl="alignAcc1" presStyleIdx="0" presStyleCnt="2" custLinFactNeighborX="25088" custLinFactNeighborY="4581">
        <dgm:presLayoutVars>
          <dgm:bulletEnabled val="1"/>
        </dgm:presLayoutVars>
      </dgm:prSet>
      <dgm:spPr/>
    </dgm:pt>
    <dgm:pt modelId="{C3A6BFFB-A578-429D-8253-55521581C65C}" type="pres">
      <dgm:prSet presAssocID="{62894458-3406-48F2-80B8-FA5171E10B12}" presName="sp" presStyleCnt="0"/>
      <dgm:spPr/>
    </dgm:pt>
    <dgm:pt modelId="{9801D3FC-F094-481C-9FD6-D37E2B0E94FB}" type="pres">
      <dgm:prSet presAssocID="{9016725B-2D81-41EE-966A-6960B9977FC0}" presName="composite" presStyleCnt="0"/>
      <dgm:spPr/>
    </dgm:pt>
    <dgm:pt modelId="{A006B3BC-A58C-498A-9F7B-3CBE63236A66}" type="pres">
      <dgm:prSet presAssocID="{9016725B-2D81-41EE-966A-6960B9977FC0}" presName="parentText" presStyleLbl="alignNode1" presStyleIdx="1" presStyleCnt="2">
        <dgm:presLayoutVars>
          <dgm:chMax val="1"/>
          <dgm:bulletEnabled val="1"/>
        </dgm:presLayoutVars>
      </dgm:prSet>
      <dgm:spPr/>
    </dgm:pt>
    <dgm:pt modelId="{42274A3D-E7F9-4F7B-835B-1FEFB6CF4624}" type="pres">
      <dgm:prSet presAssocID="{9016725B-2D81-41EE-966A-6960B9977FC0}" presName="descendantText" presStyleLbl="alignAcc1" presStyleIdx="1" presStyleCnt="2">
        <dgm:presLayoutVars>
          <dgm:bulletEnabled val="1"/>
        </dgm:presLayoutVars>
      </dgm:prSet>
      <dgm:spPr/>
    </dgm:pt>
  </dgm:ptLst>
  <dgm:cxnLst>
    <dgm:cxn modelId="{0947040D-E2C9-4786-B263-F807CF6C0ACA}" srcId="{9016725B-2D81-41EE-966A-6960B9977FC0}" destId="{0C95EAE9-1D80-4B3D-B518-707F5DBF7097}" srcOrd="0" destOrd="0" parTransId="{795B874D-B4A7-4CB3-AFEB-A096780EB605}" sibTransId="{91E348DB-FC5F-4DC8-8D1B-CAE442D8F52D}"/>
    <dgm:cxn modelId="{BB523016-1FBC-4E8B-99E1-645617C2BBD5}" type="presOf" srcId="{1170A9D9-AB2B-432E-8DDB-368348BDF3E4}" destId="{511FFE72-35BA-4579-ADB7-F160A89262A0}" srcOrd="0" destOrd="0" presId="urn:microsoft.com/office/officeart/2005/8/layout/chevron2"/>
    <dgm:cxn modelId="{AC3BB519-2317-41AE-B570-979AA09622AB}" type="presOf" srcId="{9016725B-2D81-41EE-966A-6960B9977FC0}" destId="{A006B3BC-A58C-498A-9F7B-3CBE63236A66}" srcOrd="0" destOrd="0" presId="urn:microsoft.com/office/officeart/2005/8/layout/chevron2"/>
    <dgm:cxn modelId="{B125042C-7E9B-482E-AC87-ABD7C881DEF6}" srcId="{D0564E11-1C88-4FFB-B486-C178CE54D2FE}" destId="{1170A9D9-AB2B-432E-8DDB-368348BDF3E4}" srcOrd="0" destOrd="0" parTransId="{6AD32AD5-08E0-4CD0-99AF-56BD78000C54}" sibTransId="{186EA1B8-F7A1-4645-BE1B-86A9AC9F4F05}"/>
    <dgm:cxn modelId="{2597CD38-2D18-484C-A5CA-F979B269E562}" srcId="{DAB0770F-97A5-406A-9040-3C5AE6536076}" destId="{D0564E11-1C88-4FFB-B486-C178CE54D2FE}" srcOrd="0" destOrd="0" parTransId="{9C9C8E3A-BA9A-480C-B8F0-30932E024D5B}" sibTransId="{62894458-3406-48F2-80B8-FA5171E10B12}"/>
    <dgm:cxn modelId="{84B8FE89-76D8-4233-BA44-63BFDFA7EDFD}" type="presOf" srcId="{D0564E11-1C88-4FFB-B486-C178CE54D2FE}" destId="{31AFCDFE-034A-4900-9C65-8B5A7F9CAB1A}" srcOrd="0" destOrd="0" presId="urn:microsoft.com/office/officeart/2005/8/layout/chevron2"/>
    <dgm:cxn modelId="{534046C7-739C-42AA-88EA-56EBD567BEDC}" srcId="{DAB0770F-97A5-406A-9040-3C5AE6536076}" destId="{9016725B-2D81-41EE-966A-6960B9977FC0}" srcOrd="1" destOrd="0" parTransId="{821BBC24-EB5D-4683-B774-31F7E580F685}" sibTransId="{AF833FAC-C906-4AF7-B0C1-D4A7169D491E}"/>
    <dgm:cxn modelId="{461ADECA-8816-472C-8A06-44CA000A7513}" type="presOf" srcId="{0C95EAE9-1D80-4B3D-B518-707F5DBF7097}" destId="{42274A3D-E7F9-4F7B-835B-1FEFB6CF4624}" srcOrd="0" destOrd="0" presId="urn:microsoft.com/office/officeart/2005/8/layout/chevron2"/>
    <dgm:cxn modelId="{95BDCBDC-3329-4451-8707-40F4DE4B1B77}" type="presOf" srcId="{DAB0770F-97A5-406A-9040-3C5AE6536076}" destId="{33319BB1-9A9C-4FE3-8035-ADFA3BF86EC3}" srcOrd="0" destOrd="0" presId="urn:microsoft.com/office/officeart/2005/8/layout/chevron2"/>
    <dgm:cxn modelId="{FB3C9BF3-365A-42FB-BFA8-F7202BCA43EE}" type="presParOf" srcId="{33319BB1-9A9C-4FE3-8035-ADFA3BF86EC3}" destId="{1FBB121A-A887-49BA-BDA4-1D9AB3BDADB4}" srcOrd="0" destOrd="0" presId="urn:microsoft.com/office/officeart/2005/8/layout/chevron2"/>
    <dgm:cxn modelId="{83964C2B-B91E-487A-BAF9-305D9854AB6B}" type="presParOf" srcId="{1FBB121A-A887-49BA-BDA4-1D9AB3BDADB4}" destId="{31AFCDFE-034A-4900-9C65-8B5A7F9CAB1A}" srcOrd="0" destOrd="0" presId="urn:microsoft.com/office/officeart/2005/8/layout/chevron2"/>
    <dgm:cxn modelId="{345E1949-5AC9-4769-A7D1-B05297432DBB}" type="presParOf" srcId="{1FBB121A-A887-49BA-BDA4-1D9AB3BDADB4}" destId="{511FFE72-35BA-4579-ADB7-F160A89262A0}" srcOrd="1" destOrd="0" presId="urn:microsoft.com/office/officeart/2005/8/layout/chevron2"/>
    <dgm:cxn modelId="{4634147B-FCCD-4CF2-B046-B36586B8F38A}" type="presParOf" srcId="{33319BB1-9A9C-4FE3-8035-ADFA3BF86EC3}" destId="{C3A6BFFB-A578-429D-8253-55521581C65C}" srcOrd="1" destOrd="0" presId="urn:microsoft.com/office/officeart/2005/8/layout/chevron2"/>
    <dgm:cxn modelId="{10B81CA0-0F7F-4070-B4C7-1F8DCBAD2ACE}" type="presParOf" srcId="{33319BB1-9A9C-4FE3-8035-ADFA3BF86EC3}" destId="{9801D3FC-F094-481C-9FD6-D37E2B0E94FB}" srcOrd="2" destOrd="0" presId="urn:microsoft.com/office/officeart/2005/8/layout/chevron2"/>
    <dgm:cxn modelId="{4C797931-974C-4A12-9D0F-CE1E60341E40}" type="presParOf" srcId="{9801D3FC-F094-481C-9FD6-D37E2B0E94FB}" destId="{A006B3BC-A58C-498A-9F7B-3CBE63236A66}" srcOrd="0" destOrd="0" presId="urn:microsoft.com/office/officeart/2005/8/layout/chevron2"/>
    <dgm:cxn modelId="{302C4AF2-8CD5-4556-AA89-57C65776C350}" type="presParOf" srcId="{9801D3FC-F094-481C-9FD6-D37E2B0E94FB}" destId="{42274A3D-E7F9-4F7B-835B-1FEFB6CF462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B0770F-97A5-406A-9040-3C5AE653607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D0564E11-1C88-4FFB-B486-C178CE54D2FE}">
      <dgm:prSet phldrT="[טקסט]" custT="1"/>
      <dgm:spPr/>
      <dgm:t>
        <a:bodyPr/>
        <a:lstStyle/>
        <a:p>
          <a:pPr rtl="1"/>
          <a:r>
            <a:rPr lang="he-IL" sz="2800" b="1" dirty="0"/>
            <a:t>מחכיר</a:t>
          </a:r>
        </a:p>
      </dgm:t>
    </dgm:pt>
    <dgm:pt modelId="{9C9C8E3A-BA9A-480C-B8F0-30932E024D5B}" type="parTrans" cxnId="{2597CD38-2D18-484C-A5CA-F979B269E562}">
      <dgm:prSet/>
      <dgm:spPr/>
      <dgm:t>
        <a:bodyPr/>
        <a:lstStyle/>
        <a:p>
          <a:pPr rtl="1"/>
          <a:endParaRPr lang="he-IL"/>
        </a:p>
      </dgm:t>
    </dgm:pt>
    <dgm:pt modelId="{62894458-3406-48F2-80B8-FA5171E10B12}" type="sibTrans" cxnId="{2597CD38-2D18-484C-A5CA-F979B269E562}">
      <dgm:prSet/>
      <dgm:spPr/>
      <dgm:t>
        <a:bodyPr/>
        <a:lstStyle/>
        <a:p>
          <a:pPr rtl="1"/>
          <a:endParaRPr lang="he-IL"/>
        </a:p>
      </dgm:t>
    </dgm:pt>
    <dgm:pt modelId="{1170A9D9-AB2B-432E-8DDB-368348BDF3E4}">
      <dgm:prSet phldrT="[טקסט]" custT="1"/>
      <dgm:spPr/>
      <dgm:t>
        <a:bodyPr/>
        <a:lstStyle/>
        <a:p>
          <a:pPr algn="just" rtl="1"/>
          <a:r>
            <a:rPr lang="he-IL" sz="2800" b="1" dirty="0" err="1"/>
            <a:t>מינהל</a:t>
          </a:r>
          <a:endParaRPr lang="he-IL" sz="3700" b="1" dirty="0"/>
        </a:p>
      </dgm:t>
    </dgm:pt>
    <dgm:pt modelId="{6AD32AD5-08E0-4CD0-99AF-56BD78000C54}" type="parTrans" cxnId="{B125042C-7E9B-482E-AC87-ABD7C881DEF6}">
      <dgm:prSet/>
      <dgm:spPr/>
      <dgm:t>
        <a:bodyPr/>
        <a:lstStyle/>
        <a:p>
          <a:pPr rtl="1"/>
          <a:endParaRPr lang="he-IL"/>
        </a:p>
      </dgm:t>
    </dgm:pt>
    <dgm:pt modelId="{186EA1B8-F7A1-4645-BE1B-86A9AC9F4F05}" type="sibTrans" cxnId="{B125042C-7E9B-482E-AC87-ABD7C881DEF6}">
      <dgm:prSet/>
      <dgm:spPr/>
      <dgm:t>
        <a:bodyPr/>
        <a:lstStyle/>
        <a:p>
          <a:pPr rtl="1"/>
          <a:endParaRPr lang="he-IL"/>
        </a:p>
      </dgm:t>
    </dgm:pt>
    <dgm:pt modelId="{9016725B-2D81-41EE-966A-6960B9977FC0}">
      <dgm:prSet phldrT="[טקסט]"/>
      <dgm:spPr/>
      <dgm:t>
        <a:bodyPr/>
        <a:lstStyle/>
        <a:p>
          <a:pPr rtl="1"/>
          <a:r>
            <a:rPr lang="he-IL" b="1"/>
            <a:t>חוכר</a:t>
          </a:r>
          <a:endParaRPr lang="he-IL" b="1" dirty="0"/>
        </a:p>
      </dgm:t>
    </dgm:pt>
    <dgm:pt modelId="{821BBC24-EB5D-4683-B774-31F7E580F685}" type="parTrans" cxnId="{534046C7-739C-42AA-88EA-56EBD567BEDC}">
      <dgm:prSet/>
      <dgm:spPr/>
      <dgm:t>
        <a:bodyPr/>
        <a:lstStyle/>
        <a:p>
          <a:pPr rtl="1"/>
          <a:endParaRPr lang="he-IL"/>
        </a:p>
      </dgm:t>
    </dgm:pt>
    <dgm:pt modelId="{AF833FAC-C906-4AF7-B0C1-D4A7169D491E}" type="sibTrans" cxnId="{534046C7-739C-42AA-88EA-56EBD567BEDC}">
      <dgm:prSet/>
      <dgm:spPr/>
      <dgm:t>
        <a:bodyPr/>
        <a:lstStyle/>
        <a:p>
          <a:pPr rtl="1"/>
          <a:endParaRPr lang="he-IL"/>
        </a:p>
      </dgm:t>
    </dgm:pt>
    <dgm:pt modelId="{B78A0FAF-8FE7-4292-B7FF-93B332093051}">
      <dgm:prSet phldrT="[טקסט]" custT="1"/>
      <dgm:spPr/>
      <dgm:t>
        <a:bodyPr/>
        <a:lstStyle/>
        <a:p>
          <a:pPr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he-IL" sz="2400" b="1" dirty="0"/>
            <a:t>חוכר</a:t>
          </a:r>
        </a:p>
        <a:p>
          <a:pPr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he-IL" sz="2400" b="1" dirty="0"/>
            <a:t>משנה</a:t>
          </a:r>
        </a:p>
      </dgm:t>
    </dgm:pt>
    <dgm:pt modelId="{502ECFF9-7116-4FA4-B462-217D1ED85B1D}" type="parTrans" cxnId="{15BEBD8D-C863-4879-B338-D2036AEC8DD3}">
      <dgm:prSet/>
      <dgm:spPr/>
      <dgm:t>
        <a:bodyPr/>
        <a:lstStyle/>
        <a:p>
          <a:pPr rtl="1"/>
          <a:endParaRPr lang="he-IL"/>
        </a:p>
      </dgm:t>
    </dgm:pt>
    <dgm:pt modelId="{E73F901C-01E3-4A4D-A294-ED4F9ADF3F83}" type="sibTrans" cxnId="{15BEBD8D-C863-4879-B338-D2036AEC8DD3}">
      <dgm:prSet/>
      <dgm:spPr/>
      <dgm:t>
        <a:bodyPr/>
        <a:lstStyle/>
        <a:p>
          <a:pPr rtl="1"/>
          <a:endParaRPr lang="he-IL"/>
        </a:p>
      </dgm:t>
    </dgm:pt>
    <dgm:pt modelId="{FFA5902A-52D4-4130-9E06-E15778388028}">
      <dgm:prSet phldrT="[טקסט]" custT="1"/>
      <dgm:spPr/>
      <dgm:t>
        <a:bodyPr/>
        <a:lstStyle/>
        <a:p>
          <a:pPr rtl="1"/>
          <a:r>
            <a:rPr lang="he-IL" sz="2800" b="1" dirty="0"/>
            <a:t>חבר </a:t>
          </a:r>
        </a:p>
      </dgm:t>
    </dgm:pt>
    <dgm:pt modelId="{F822C320-0A8E-46C0-9470-1FB72AFBFD57}" type="parTrans" cxnId="{0A70F347-A46C-407A-8815-EDCDE664107F}">
      <dgm:prSet/>
      <dgm:spPr/>
      <dgm:t>
        <a:bodyPr/>
        <a:lstStyle/>
        <a:p>
          <a:pPr rtl="1"/>
          <a:endParaRPr lang="he-IL"/>
        </a:p>
      </dgm:t>
    </dgm:pt>
    <dgm:pt modelId="{FA58488D-BD93-400B-A3DC-9E565E07C46C}" type="sibTrans" cxnId="{0A70F347-A46C-407A-8815-EDCDE664107F}">
      <dgm:prSet/>
      <dgm:spPr/>
      <dgm:t>
        <a:bodyPr/>
        <a:lstStyle/>
        <a:p>
          <a:pPr rtl="1"/>
          <a:endParaRPr lang="he-IL"/>
        </a:p>
      </dgm:t>
    </dgm:pt>
    <dgm:pt modelId="{0C95EAE9-1D80-4B3D-B518-707F5DBF7097}">
      <dgm:prSet phldrT="[טקסט]" custT="1"/>
      <dgm:spPr/>
      <dgm:t>
        <a:bodyPr/>
        <a:lstStyle/>
        <a:p>
          <a:pPr algn="just" rtl="1"/>
          <a:r>
            <a:rPr lang="he-IL" sz="2800" b="1" dirty="0"/>
            <a:t>קיבוץ</a:t>
          </a:r>
          <a:endParaRPr lang="he-IL" sz="3900" b="1" dirty="0"/>
        </a:p>
      </dgm:t>
    </dgm:pt>
    <dgm:pt modelId="{91E348DB-FC5F-4DC8-8D1B-CAE442D8F52D}" type="sibTrans" cxnId="{0947040D-E2C9-4786-B263-F807CF6C0ACA}">
      <dgm:prSet/>
      <dgm:spPr/>
      <dgm:t>
        <a:bodyPr/>
        <a:lstStyle/>
        <a:p>
          <a:pPr rtl="1"/>
          <a:endParaRPr lang="he-IL"/>
        </a:p>
      </dgm:t>
    </dgm:pt>
    <dgm:pt modelId="{795B874D-B4A7-4CB3-AFEB-A096780EB605}" type="parTrans" cxnId="{0947040D-E2C9-4786-B263-F807CF6C0ACA}">
      <dgm:prSet/>
      <dgm:spPr/>
      <dgm:t>
        <a:bodyPr/>
        <a:lstStyle/>
        <a:p>
          <a:pPr rtl="1"/>
          <a:endParaRPr lang="he-IL"/>
        </a:p>
      </dgm:t>
    </dgm:pt>
    <dgm:pt modelId="{33319BB1-9A9C-4FE3-8035-ADFA3BF86EC3}" type="pres">
      <dgm:prSet presAssocID="{DAB0770F-97A5-406A-9040-3C5AE6536076}" presName="linearFlow" presStyleCnt="0">
        <dgm:presLayoutVars>
          <dgm:dir/>
          <dgm:animLvl val="lvl"/>
          <dgm:resizeHandles val="exact"/>
        </dgm:presLayoutVars>
      </dgm:prSet>
      <dgm:spPr/>
    </dgm:pt>
    <dgm:pt modelId="{1FBB121A-A887-49BA-BDA4-1D9AB3BDADB4}" type="pres">
      <dgm:prSet presAssocID="{D0564E11-1C88-4FFB-B486-C178CE54D2FE}" presName="composite" presStyleCnt="0"/>
      <dgm:spPr/>
    </dgm:pt>
    <dgm:pt modelId="{31AFCDFE-034A-4900-9C65-8B5A7F9CAB1A}" type="pres">
      <dgm:prSet presAssocID="{D0564E11-1C88-4FFB-B486-C178CE54D2FE}" presName="parentText" presStyleLbl="alignNode1" presStyleIdx="0" presStyleCnt="3" custLinFactNeighborY="-1687">
        <dgm:presLayoutVars>
          <dgm:chMax val="1"/>
          <dgm:bulletEnabled val="1"/>
        </dgm:presLayoutVars>
      </dgm:prSet>
      <dgm:spPr/>
    </dgm:pt>
    <dgm:pt modelId="{511FFE72-35BA-4579-ADB7-F160A89262A0}" type="pres">
      <dgm:prSet presAssocID="{D0564E11-1C88-4FFB-B486-C178CE54D2FE}" presName="descendantText" presStyleLbl="alignAcc1" presStyleIdx="0" presStyleCnt="3" custLinFactNeighborX="999" custLinFactNeighborY="-17166">
        <dgm:presLayoutVars>
          <dgm:bulletEnabled val="1"/>
        </dgm:presLayoutVars>
      </dgm:prSet>
      <dgm:spPr/>
    </dgm:pt>
    <dgm:pt modelId="{C3A6BFFB-A578-429D-8253-55521581C65C}" type="pres">
      <dgm:prSet presAssocID="{62894458-3406-48F2-80B8-FA5171E10B12}" presName="sp" presStyleCnt="0"/>
      <dgm:spPr/>
    </dgm:pt>
    <dgm:pt modelId="{9801D3FC-F094-481C-9FD6-D37E2B0E94FB}" type="pres">
      <dgm:prSet presAssocID="{9016725B-2D81-41EE-966A-6960B9977FC0}" presName="composite" presStyleCnt="0"/>
      <dgm:spPr/>
    </dgm:pt>
    <dgm:pt modelId="{A006B3BC-A58C-498A-9F7B-3CBE63236A66}" type="pres">
      <dgm:prSet presAssocID="{9016725B-2D81-41EE-966A-6960B9977FC0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42274A3D-E7F9-4F7B-835B-1FEFB6CF4624}" type="pres">
      <dgm:prSet presAssocID="{9016725B-2D81-41EE-966A-6960B9977FC0}" presName="descendantText" presStyleLbl="alignAcc1" presStyleIdx="1" presStyleCnt="3">
        <dgm:presLayoutVars>
          <dgm:bulletEnabled val="1"/>
        </dgm:presLayoutVars>
      </dgm:prSet>
      <dgm:spPr/>
    </dgm:pt>
    <dgm:pt modelId="{D53D5DA7-3D80-488C-AEA4-7F5E270BB80F}" type="pres">
      <dgm:prSet presAssocID="{AF833FAC-C906-4AF7-B0C1-D4A7169D491E}" presName="sp" presStyleCnt="0"/>
      <dgm:spPr/>
    </dgm:pt>
    <dgm:pt modelId="{0775808B-0144-439D-A522-49CC97C4CA9E}" type="pres">
      <dgm:prSet presAssocID="{B78A0FAF-8FE7-4292-B7FF-93B332093051}" presName="composite" presStyleCnt="0"/>
      <dgm:spPr/>
    </dgm:pt>
    <dgm:pt modelId="{74B95B33-EE0D-42A6-8B5E-0152470DFC82}" type="pres">
      <dgm:prSet presAssocID="{B78A0FAF-8FE7-4292-B7FF-93B332093051}" presName="parentText" presStyleLbl="alignNode1" presStyleIdx="2" presStyleCnt="3" custLinFactNeighborX="0" custLinFactNeighborY="12133">
        <dgm:presLayoutVars>
          <dgm:chMax val="1"/>
          <dgm:bulletEnabled val="1"/>
        </dgm:presLayoutVars>
      </dgm:prSet>
      <dgm:spPr/>
    </dgm:pt>
    <dgm:pt modelId="{17FB6B45-C7CD-4EE4-B841-547746F398C7}" type="pres">
      <dgm:prSet presAssocID="{B78A0FAF-8FE7-4292-B7FF-93B332093051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0947040D-E2C9-4786-B263-F807CF6C0ACA}" srcId="{9016725B-2D81-41EE-966A-6960B9977FC0}" destId="{0C95EAE9-1D80-4B3D-B518-707F5DBF7097}" srcOrd="0" destOrd="0" parTransId="{795B874D-B4A7-4CB3-AFEB-A096780EB605}" sibTransId="{91E348DB-FC5F-4DC8-8D1B-CAE442D8F52D}"/>
    <dgm:cxn modelId="{B125042C-7E9B-482E-AC87-ABD7C881DEF6}" srcId="{D0564E11-1C88-4FFB-B486-C178CE54D2FE}" destId="{1170A9D9-AB2B-432E-8DDB-368348BDF3E4}" srcOrd="0" destOrd="0" parTransId="{6AD32AD5-08E0-4CD0-99AF-56BD78000C54}" sibTransId="{186EA1B8-F7A1-4645-BE1B-86A9AC9F4F05}"/>
    <dgm:cxn modelId="{2597CD38-2D18-484C-A5CA-F979B269E562}" srcId="{DAB0770F-97A5-406A-9040-3C5AE6536076}" destId="{D0564E11-1C88-4FFB-B486-C178CE54D2FE}" srcOrd="0" destOrd="0" parTransId="{9C9C8E3A-BA9A-480C-B8F0-30932E024D5B}" sibTransId="{62894458-3406-48F2-80B8-FA5171E10B12}"/>
    <dgm:cxn modelId="{8CF87740-0418-4397-A94A-8AE6EF59D2C6}" type="presOf" srcId="{1170A9D9-AB2B-432E-8DDB-368348BDF3E4}" destId="{511FFE72-35BA-4579-ADB7-F160A89262A0}" srcOrd="0" destOrd="0" presId="urn:microsoft.com/office/officeart/2005/8/layout/chevron2"/>
    <dgm:cxn modelId="{0A70F347-A46C-407A-8815-EDCDE664107F}" srcId="{B78A0FAF-8FE7-4292-B7FF-93B332093051}" destId="{FFA5902A-52D4-4130-9E06-E15778388028}" srcOrd="0" destOrd="0" parTransId="{F822C320-0A8E-46C0-9470-1FB72AFBFD57}" sibTransId="{FA58488D-BD93-400B-A3DC-9E565E07C46C}"/>
    <dgm:cxn modelId="{B409EB49-7F92-40CC-A7ED-9DFC60CE3CB3}" type="presOf" srcId="{D0564E11-1C88-4FFB-B486-C178CE54D2FE}" destId="{31AFCDFE-034A-4900-9C65-8B5A7F9CAB1A}" srcOrd="0" destOrd="0" presId="urn:microsoft.com/office/officeart/2005/8/layout/chevron2"/>
    <dgm:cxn modelId="{15BEBD8D-C863-4879-B338-D2036AEC8DD3}" srcId="{DAB0770F-97A5-406A-9040-3C5AE6536076}" destId="{B78A0FAF-8FE7-4292-B7FF-93B332093051}" srcOrd="2" destOrd="0" parTransId="{502ECFF9-7116-4FA4-B462-217D1ED85B1D}" sibTransId="{E73F901C-01E3-4A4D-A294-ED4F9ADF3F83}"/>
    <dgm:cxn modelId="{5891AD9E-6F09-490A-A7A1-8045F1E87285}" type="presOf" srcId="{0C95EAE9-1D80-4B3D-B518-707F5DBF7097}" destId="{42274A3D-E7F9-4F7B-835B-1FEFB6CF4624}" srcOrd="0" destOrd="0" presId="urn:microsoft.com/office/officeart/2005/8/layout/chevron2"/>
    <dgm:cxn modelId="{E8BD65BF-3995-4E9A-97DD-16A0779992CB}" type="presOf" srcId="{FFA5902A-52D4-4130-9E06-E15778388028}" destId="{17FB6B45-C7CD-4EE4-B841-547746F398C7}" srcOrd="0" destOrd="0" presId="urn:microsoft.com/office/officeart/2005/8/layout/chevron2"/>
    <dgm:cxn modelId="{534046C7-739C-42AA-88EA-56EBD567BEDC}" srcId="{DAB0770F-97A5-406A-9040-3C5AE6536076}" destId="{9016725B-2D81-41EE-966A-6960B9977FC0}" srcOrd="1" destOrd="0" parTransId="{821BBC24-EB5D-4683-B774-31F7E580F685}" sibTransId="{AF833FAC-C906-4AF7-B0C1-D4A7169D491E}"/>
    <dgm:cxn modelId="{437131CF-4275-4612-AE26-F76996EBC638}" type="presOf" srcId="{B78A0FAF-8FE7-4292-B7FF-93B332093051}" destId="{74B95B33-EE0D-42A6-8B5E-0152470DFC82}" srcOrd="0" destOrd="0" presId="urn:microsoft.com/office/officeart/2005/8/layout/chevron2"/>
    <dgm:cxn modelId="{D05C40DE-42F9-4E14-8058-4FE1F11FDFD8}" type="presOf" srcId="{DAB0770F-97A5-406A-9040-3C5AE6536076}" destId="{33319BB1-9A9C-4FE3-8035-ADFA3BF86EC3}" srcOrd="0" destOrd="0" presId="urn:microsoft.com/office/officeart/2005/8/layout/chevron2"/>
    <dgm:cxn modelId="{5670E9E1-383E-405C-8A7C-0BDDBFC1369F}" type="presOf" srcId="{9016725B-2D81-41EE-966A-6960B9977FC0}" destId="{A006B3BC-A58C-498A-9F7B-3CBE63236A66}" srcOrd="0" destOrd="0" presId="urn:microsoft.com/office/officeart/2005/8/layout/chevron2"/>
    <dgm:cxn modelId="{1DE77F47-F9BC-4287-99DC-17B301302336}" type="presParOf" srcId="{33319BB1-9A9C-4FE3-8035-ADFA3BF86EC3}" destId="{1FBB121A-A887-49BA-BDA4-1D9AB3BDADB4}" srcOrd="0" destOrd="0" presId="urn:microsoft.com/office/officeart/2005/8/layout/chevron2"/>
    <dgm:cxn modelId="{40AC0B62-AD9F-44A2-B9E9-5AEACC9B1BEF}" type="presParOf" srcId="{1FBB121A-A887-49BA-BDA4-1D9AB3BDADB4}" destId="{31AFCDFE-034A-4900-9C65-8B5A7F9CAB1A}" srcOrd="0" destOrd="0" presId="urn:microsoft.com/office/officeart/2005/8/layout/chevron2"/>
    <dgm:cxn modelId="{E503617A-7EB1-42C2-B646-AD27BE106F71}" type="presParOf" srcId="{1FBB121A-A887-49BA-BDA4-1D9AB3BDADB4}" destId="{511FFE72-35BA-4579-ADB7-F160A89262A0}" srcOrd="1" destOrd="0" presId="urn:microsoft.com/office/officeart/2005/8/layout/chevron2"/>
    <dgm:cxn modelId="{EE07958D-9BDD-4CAE-8C29-123AF1C9D331}" type="presParOf" srcId="{33319BB1-9A9C-4FE3-8035-ADFA3BF86EC3}" destId="{C3A6BFFB-A578-429D-8253-55521581C65C}" srcOrd="1" destOrd="0" presId="urn:microsoft.com/office/officeart/2005/8/layout/chevron2"/>
    <dgm:cxn modelId="{A9B65E4B-41A9-49DA-9C22-69FD5A6D7540}" type="presParOf" srcId="{33319BB1-9A9C-4FE3-8035-ADFA3BF86EC3}" destId="{9801D3FC-F094-481C-9FD6-D37E2B0E94FB}" srcOrd="2" destOrd="0" presId="urn:microsoft.com/office/officeart/2005/8/layout/chevron2"/>
    <dgm:cxn modelId="{5930A98A-5986-45C9-8D38-8063B3491487}" type="presParOf" srcId="{9801D3FC-F094-481C-9FD6-D37E2B0E94FB}" destId="{A006B3BC-A58C-498A-9F7B-3CBE63236A66}" srcOrd="0" destOrd="0" presId="urn:microsoft.com/office/officeart/2005/8/layout/chevron2"/>
    <dgm:cxn modelId="{67A75625-9646-493A-BF0C-A0742EA69F70}" type="presParOf" srcId="{9801D3FC-F094-481C-9FD6-D37E2B0E94FB}" destId="{42274A3D-E7F9-4F7B-835B-1FEFB6CF4624}" srcOrd="1" destOrd="0" presId="urn:microsoft.com/office/officeart/2005/8/layout/chevron2"/>
    <dgm:cxn modelId="{6E3F54D6-CA47-45D9-85D7-78F2CD8A4ADD}" type="presParOf" srcId="{33319BB1-9A9C-4FE3-8035-ADFA3BF86EC3}" destId="{D53D5DA7-3D80-488C-AEA4-7F5E270BB80F}" srcOrd="3" destOrd="0" presId="urn:microsoft.com/office/officeart/2005/8/layout/chevron2"/>
    <dgm:cxn modelId="{D32CC4F9-E889-46AE-96CF-638DC0DBB7ED}" type="presParOf" srcId="{33319BB1-9A9C-4FE3-8035-ADFA3BF86EC3}" destId="{0775808B-0144-439D-A522-49CC97C4CA9E}" srcOrd="4" destOrd="0" presId="urn:microsoft.com/office/officeart/2005/8/layout/chevron2"/>
    <dgm:cxn modelId="{86F85998-192C-4CA0-9436-826920591907}" type="presParOf" srcId="{0775808B-0144-439D-A522-49CC97C4CA9E}" destId="{74B95B33-EE0D-42A6-8B5E-0152470DFC82}" srcOrd="0" destOrd="0" presId="urn:microsoft.com/office/officeart/2005/8/layout/chevron2"/>
    <dgm:cxn modelId="{0E9FD5F6-3C5C-4A34-ACE9-806AD84DFF13}" type="presParOf" srcId="{0775808B-0144-439D-A522-49CC97C4CA9E}" destId="{17FB6B45-C7CD-4EE4-B841-547746F398C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AFCDFE-034A-4900-9C65-8B5A7F9CAB1A}">
      <dsp:nvSpPr>
        <dsp:cNvPr id="0" name=""/>
        <dsp:cNvSpPr/>
      </dsp:nvSpPr>
      <dsp:spPr>
        <a:xfrm rot="5400000">
          <a:off x="-211171" y="237283"/>
          <a:ext cx="1407812" cy="937128"/>
        </a:xfrm>
        <a:prstGeom prst="chevron">
          <a:avLst/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800" b="1" kern="1200" dirty="0"/>
            <a:t>מחכיר</a:t>
          </a:r>
          <a:endParaRPr lang="he-IL" sz="2000" b="1" kern="1200" dirty="0"/>
        </a:p>
      </dsp:txBody>
      <dsp:txXfrm rot="-5400000">
        <a:off x="24171" y="470505"/>
        <a:ext cx="937128" cy="470684"/>
      </dsp:txXfrm>
    </dsp:sp>
    <dsp:sp modelId="{511FFE72-35BA-4579-ADB7-F160A89262A0}">
      <dsp:nvSpPr>
        <dsp:cNvPr id="0" name=""/>
        <dsp:cNvSpPr/>
      </dsp:nvSpPr>
      <dsp:spPr>
        <a:xfrm rot="5400000">
          <a:off x="1206605" y="-177275"/>
          <a:ext cx="915078" cy="13573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2800" b="1" kern="1200" dirty="0" err="1"/>
            <a:t>מינהל</a:t>
          </a:r>
          <a:endParaRPr lang="he-IL" sz="2400" b="1" kern="1200" dirty="0"/>
        </a:p>
      </dsp:txBody>
      <dsp:txXfrm rot="-5400000">
        <a:off x="985469" y="88531"/>
        <a:ext cx="1312681" cy="825738"/>
      </dsp:txXfrm>
    </dsp:sp>
    <dsp:sp modelId="{A006B3BC-A58C-498A-9F7B-3CBE63236A66}">
      <dsp:nvSpPr>
        <dsp:cNvPr id="0" name=""/>
        <dsp:cNvSpPr/>
      </dsp:nvSpPr>
      <dsp:spPr>
        <a:xfrm rot="5400000">
          <a:off x="-211171" y="1345868"/>
          <a:ext cx="1407812" cy="937128"/>
        </a:xfrm>
        <a:prstGeom prst="chevron">
          <a:avLst/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800" b="1" kern="1200" dirty="0"/>
            <a:t>חוכר</a:t>
          </a:r>
          <a:endParaRPr lang="he-IL" sz="2000" b="1" kern="1200" dirty="0"/>
        </a:p>
      </dsp:txBody>
      <dsp:txXfrm rot="-5400000">
        <a:off x="24171" y="1579090"/>
        <a:ext cx="937128" cy="470684"/>
      </dsp:txXfrm>
    </dsp:sp>
    <dsp:sp modelId="{42274A3D-E7F9-4F7B-835B-1FEFB6CF4624}">
      <dsp:nvSpPr>
        <dsp:cNvPr id="0" name=""/>
        <dsp:cNvSpPr/>
      </dsp:nvSpPr>
      <dsp:spPr>
        <a:xfrm rot="5400000">
          <a:off x="1182434" y="889389"/>
          <a:ext cx="915078" cy="13573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just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2800" b="1" kern="1200" dirty="0"/>
            <a:t>חבר</a:t>
          </a:r>
          <a:r>
            <a:rPr lang="he-IL" sz="3200" b="1" kern="1200" dirty="0"/>
            <a:t> </a:t>
          </a:r>
          <a:endParaRPr lang="he-IL" sz="3100" b="1" kern="1200" dirty="0"/>
        </a:p>
      </dsp:txBody>
      <dsp:txXfrm rot="-5400000">
        <a:off x="961298" y="1155195"/>
        <a:ext cx="1312681" cy="8257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AFCDFE-034A-4900-9C65-8B5A7F9CAB1A}">
      <dsp:nvSpPr>
        <dsp:cNvPr id="0" name=""/>
        <dsp:cNvSpPr/>
      </dsp:nvSpPr>
      <dsp:spPr>
        <a:xfrm rot="5400000">
          <a:off x="-196337" y="196337"/>
          <a:ext cx="1308916" cy="9162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800" b="1" kern="1200" dirty="0"/>
            <a:t>מחכיר</a:t>
          </a:r>
        </a:p>
      </dsp:txBody>
      <dsp:txXfrm rot="-5400000">
        <a:off x="1" y="458121"/>
        <a:ext cx="916241" cy="392675"/>
      </dsp:txXfrm>
    </dsp:sp>
    <dsp:sp modelId="{511FFE72-35BA-4579-ADB7-F160A89262A0}">
      <dsp:nvSpPr>
        <dsp:cNvPr id="0" name=""/>
        <dsp:cNvSpPr/>
      </dsp:nvSpPr>
      <dsp:spPr>
        <a:xfrm rot="5400000">
          <a:off x="1484714" y="-568473"/>
          <a:ext cx="850795" cy="19877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just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2800" b="1" kern="1200" dirty="0" err="1"/>
            <a:t>מינהל</a:t>
          </a:r>
          <a:endParaRPr lang="he-IL" sz="3700" b="1" kern="1200" dirty="0"/>
        </a:p>
      </dsp:txBody>
      <dsp:txXfrm rot="-5400000">
        <a:off x="916241" y="41532"/>
        <a:ext cx="1946210" cy="767731"/>
      </dsp:txXfrm>
    </dsp:sp>
    <dsp:sp modelId="{A006B3BC-A58C-498A-9F7B-3CBE63236A66}">
      <dsp:nvSpPr>
        <dsp:cNvPr id="0" name=""/>
        <dsp:cNvSpPr/>
      </dsp:nvSpPr>
      <dsp:spPr>
        <a:xfrm rot="5400000">
          <a:off x="-196337" y="1306075"/>
          <a:ext cx="1308916" cy="9162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3000" b="1" kern="1200"/>
            <a:t>חוכר</a:t>
          </a:r>
          <a:endParaRPr lang="he-IL" sz="3000" b="1" kern="1200" dirty="0"/>
        </a:p>
      </dsp:txBody>
      <dsp:txXfrm rot="-5400000">
        <a:off x="1" y="1567859"/>
        <a:ext cx="916241" cy="392675"/>
      </dsp:txXfrm>
    </dsp:sp>
    <dsp:sp modelId="{42274A3D-E7F9-4F7B-835B-1FEFB6CF4624}">
      <dsp:nvSpPr>
        <dsp:cNvPr id="0" name=""/>
        <dsp:cNvSpPr/>
      </dsp:nvSpPr>
      <dsp:spPr>
        <a:xfrm rot="5400000">
          <a:off x="1484714" y="541264"/>
          <a:ext cx="850795" cy="19877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just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2800" b="1" kern="1200" dirty="0"/>
            <a:t>קיבוץ</a:t>
          </a:r>
          <a:endParaRPr lang="he-IL" sz="3900" b="1" kern="1200" dirty="0"/>
        </a:p>
      </dsp:txBody>
      <dsp:txXfrm rot="-5400000">
        <a:off x="916241" y="1151269"/>
        <a:ext cx="1946210" cy="767731"/>
      </dsp:txXfrm>
    </dsp:sp>
    <dsp:sp modelId="{74B95B33-EE0D-42A6-8B5E-0152470DFC82}">
      <dsp:nvSpPr>
        <dsp:cNvPr id="0" name=""/>
        <dsp:cNvSpPr/>
      </dsp:nvSpPr>
      <dsp:spPr>
        <a:xfrm rot="5400000">
          <a:off x="-196337" y="2415813"/>
          <a:ext cx="1308916" cy="9162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 rtl="1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he-IL" sz="2400" b="1" kern="1200" dirty="0"/>
            <a:t>חוכר</a:t>
          </a:r>
        </a:p>
        <a:p>
          <a:pPr marL="0" lvl="0" indent="0" algn="ctr" defTabSz="1066800" rtl="1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he-IL" sz="2400" b="1" kern="1200" dirty="0"/>
            <a:t>משנה</a:t>
          </a:r>
        </a:p>
      </dsp:txBody>
      <dsp:txXfrm rot="-5400000">
        <a:off x="1" y="2677597"/>
        <a:ext cx="916241" cy="392675"/>
      </dsp:txXfrm>
    </dsp:sp>
    <dsp:sp modelId="{17FB6B45-C7CD-4EE4-B841-547746F398C7}">
      <dsp:nvSpPr>
        <dsp:cNvPr id="0" name=""/>
        <dsp:cNvSpPr/>
      </dsp:nvSpPr>
      <dsp:spPr>
        <a:xfrm rot="5400000">
          <a:off x="1484491" y="1649198"/>
          <a:ext cx="851243" cy="19877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2800" b="1" kern="1200" dirty="0"/>
            <a:t>חבר </a:t>
          </a:r>
        </a:p>
      </dsp:txBody>
      <dsp:txXfrm rot="-5400000">
        <a:off x="916242" y="2259001"/>
        <a:ext cx="1946188" cy="7681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B9E644C-D8DD-4D01-9A11-C137FD39DA2E}" type="datetimeFigureOut">
              <a:rPr lang="he-IL" smtClean="0"/>
              <a:pPr/>
              <a:t>ד'/טבת/תשפ"ב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2F2C35A-A6FA-4A7C-AE1C-D3EA6F0D184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23226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2C35A-A6FA-4A7C-AE1C-D3EA6F0D1844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453561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2C35A-A6FA-4A7C-AE1C-D3EA6F0D1844}" type="slidenum">
              <a:rPr lang="he-IL" smtClean="0"/>
              <a:pPr/>
              <a:t>14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95084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2C35A-A6FA-4A7C-AE1C-D3EA6F0D1844}" type="slidenum">
              <a:rPr lang="he-IL" smtClean="0"/>
              <a:pPr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699020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2C35A-A6FA-4A7C-AE1C-D3EA6F0D1844}" type="slidenum">
              <a:rPr lang="he-IL" smtClean="0"/>
              <a:pPr/>
              <a:t>16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215164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2C35A-A6FA-4A7C-AE1C-D3EA6F0D1844}" type="slidenum">
              <a:rPr lang="he-IL" smtClean="0"/>
              <a:pPr/>
              <a:t>17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402281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2C35A-A6FA-4A7C-AE1C-D3EA6F0D1844}" type="slidenum">
              <a:rPr lang="he-IL" smtClean="0"/>
              <a:pPr/>
              <a:t>18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15696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2C35A-A6FA-4A7C-AE1C-D3EA6F0D1844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8355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2C35A-A6FA-4A7C-AE1C-D3EA6F0D1844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36722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2C35A-A6FA-4A7C-AE1C-D3EA6F0D1844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259916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2C35A-A6FA-4A7C-AE1C-D3EA6F0D1844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678359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2C35A-A6FA-4A7C-AE1C-D3EA6F0D1844}" type="slidenum">
              <a:rPr lang="he-IL" smtClean="0"/>
              <a:pPr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57934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2C35A-A6FA-4A7C-AE1C-D3EA6F0D1844}" type="slidenum">
              <a:rPr lang="he-IL" smtClean="0"/>
              <a:pPr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57934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2C35A-A6FA-4A7C-AE1C-D3EA6F0D1844}" type="slidenum">
              <a:rPr lang="he-IL" smtClean="0"/>
              <a:pPr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57934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2C35A-A6FA-4A7C-AE1C-D3EA6F0D1844}" type="slidenum">
              <a:rPr lang="he-IL" smtClean="0"/>
              <a:pPr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0106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18" indent="0" algn="r">
              <a:buNone/>
              <a:defRPr>
                <a:solidFill>
                  <a:schemeClr val="tx1"/>
                </a:solidFill>
              </a:defRPr>
            </a:lvl1pPr>
            <a:lvl2pPr marL="457167" indent="0" algn="ctr">
              <a:buNone/>
            </a:lvl2pPr>
            <a:lvl3pPr marL="914332" indent="0" algn="ctr">
              <a:buNone/>
            </a:lvl3pPr>
            <a:lvl4pPr marL="1371498" indent="0" algn="ctr">
              <a:buNone/>
            </a:lvl4pPr>
            <a:lvl5pPr marL="1828664" indent="0" algn="ctr">
              <a:buNone/>
            </a:lvl5pPr>
            <a:lvl6pPr marL="2285830" indent="0" algn="ctr">
              <a:buNone/>
            </a:lvl6pPr>
            <a:lvl7pPr marL="2742995" indent="0" algn="ctr">
              <a:buNone/>
            </a:lvl7pPr>
            <a:lvl8pPr marL="3200160" indent="0" algn="ctr">
              <a:buNone/>
            </a:lvl8pPr>
            <a:lvl9pPr marL="3657327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ד'/טבת/תשפ"ב</a:t>
            </a:fld>
            <a:endParaRPr lang="he-I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ד'/טבת/תשפ"ב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4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4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ד'/טבת/תשפ"ב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ד'/טבת/תשפ"ב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ד'/טבת/תשפ"ב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ד'/טבת/תשפ"ב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31" y="1859762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3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ד'/טבת/תשפ"ב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ד'/טבת/תשפ"ב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ד'/טבת/תשפ"ב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4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ד'/טבת/תשפ"ב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7001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1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ד'/טבת/תשפ"ב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7"/>
            <a:ext cx="609600" cy="365125"/>
          </a:xfrm>
        </p:spPr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3" y="6219830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3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7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E7438E1-117D-44FB-AC24-B79D899BA877}" type="datetimeFigureOut">
              <a:rPr lang="he-IL" smtClean="0"/>
              <a:pPr/>
              <a:t>ד'/טבת/תשפ"ב</a:t>
            </a:fld>
            <a:endParaRPr lang="he-I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7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7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00" indent="-27430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32" indent="-24687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indent="-24687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630" indent="-210297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930" indent="-210297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231" indent="-210297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096" indent="-182867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396" indent="-182867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696" indent="-182867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5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37359"/>
            <a:ext cx="9144000" cy="298543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he-IL" sz="8000" b="1" spc="51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חלופות השיוך בקצרה</a:t>
            </a:r>
          </a:p>
          <a:p>
            <a:pPr algn="ctr"/>
            <a:r>
              <a:rPr lang="he-IL" sz="5400" b="1" spc="51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979 (1592) – "החלופה הישירה" </a:t>
            </a:r>
          </a:p>
          <a:p>
            <a:pPr algn="ctr"/>
            <a:r>
              <a:rPr lang="he-IL" sz="5400" b="1" spc="51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1524 – "חלופת האגודה"</a:t>
            </a:r>
            <a:endParaRPr lang="he-IL" sz="8000" b="1" spc="51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8481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098591"/>
            <a:ext cx="9144000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he-IL" sz="8000" b="1" spc="51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חלופות השיוך תמונת מצב עדכנית</a:t>
            </a:r>
          </a:p>
        </p:txBody>
      </p:sp>
    </p:spTree>
    <p:extLst>
      <p:ext uri="{BB962C8B-B14F-4D97-AF65-F5344CB8AC3E}">
        <p14:creationId xmlns:p14="http://schemas.microsoft.com/office/powerpoint/2010/main" val="5496478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1264"/>
            <a:ext cx="8805664" cy="5188056"/>
          </a:xfrm>
          <a:ln>
            <a:solidFill>
              <a:schemeClr val="lt1">
                <a:hueOff val="0"/>
                <a:satOff val="0"/>
                <a:lumOff val="0"/>
              </a:schemeClr>
            </a:solidFill>
          </a:ln>
          <a:scene3d>
            <a:camera prst="orthographicFront">
              <a:rot lat="0" lon="0" rev="21594000"/>
            </a:camera>
            <a:lightRig rig="threePt" dir="t"/>
          </a:scene3d>
        </p:spPr>
        <p:txBody>
          <a:bodyPr numCol="1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he-IL" sz="2800" b="1" dirty="0"/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endParaRPr lang="he-IL" sz="2800" b="1" dirty="0"/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endParaRPr lang="he-IL" sz="2800" b="1" dirty="0"/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endParaRPr lang="he-IL" sz="2800" b="1" dirty="0"/>
          </a:p>
          <a:p>
            <a:pPr lvl="2" algn="just">
              <a:lnSpc>
                <a:spcPct val="150000"/>
              </a:lnSpc>
              <a:buFont typeface="Wingdings" pitchFamily="2" charset="2"/>
              <a:buChar char="v"/>
            </a:pPr>
            <a:endParaRPr lang="he-IL" sz="2500" dirty="0"/>
          </a:p>
          <a:p>
            <a:pPr lvl="2" algn="just">
              <a:lnSpc>
                <a:spcPct val="150000"/>
              </a:lnSpc>
              <a:buFont typeface="Wingdings" pitchFamily="2" charset="2"/>
              <a:buChar char="v"/>
            </a:pPr>
            <a:endParaRPr lang="he-IL" dirty="0"/>
          </a:p>
          <a:p>
            <a:pPr>
              <a:buNone/>
            </a:pPr>
            <a:endParaRPr lang="he-IL" dirty="0"/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6472580"/>
            <a:ext cx="1403642" cy="374899"/>
          </a:xfrm>
          <a:prstGeom prst="rect">
            <a:avLst/>
          </a:prstGeom>
        </p:spPr>
      </p:pic>
      <p:sp>
        <p:nvSpPr>
          <p:cNvPr id="2" name="תרשים זרימה: תהליך 1"/>
          <p:cNvSpPr/>
          <p:nvPr/>
        </p:nvSpPr>
        <p:spPr>
          <a:xfrm>
            <a:off x="607391" y="2276872"/>
            <a:ext cx="2304256" cy="1728192"/>
          </a:xfrm>
          <a:prstGeom prst="flowChartProcess">
            <a:avLst/>
          </a:prstGeom>
          <a:effectLst>
            <a:outerShdw blurRad="50800" dist="38100" dir="13500000" sx="106000" sy="106000" algn="br" rotWithShape="0">
              <a:prstClr val="black">
                <a:alpha val="40000"/>
              </a:prstClr>
            </a:outerShdw>
          </a:effectLst>
          <a:scene3d>
            <a:camera prst="perspectiveHeroicExtremeRightFacing" fov="6300000">
              <a:rot lat="487347" lon="19200000" rev="0"/>
            </a:camera>
            <a:lightRig rig="threePt" dir="t"/>
          </a:scene3d>
          <a:sp3d extrusionH="139700" prstMaterial="dkEdge">
            <a:bevelT w="1016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e-IL" sz="3200" b="1" dirty="0"/>
              <a:t>751</a:t>
            </a:r>
          </a:p>
        </p:txBody>
      </p:sp>
      <p:sp>
        <p:nvSpPr>
          <p:cNvPr id="10" name="תרשים זרימה: תהליך 9"/>
          <p:cNvSpPr/>
          <p:nvPr/>
        </p:nvSpPr>
        <p:spPr>
          <a:xfrm>
            <a:off x="3229768" y="868476"/>
            <a:ext cx="2456271" cy="966658"/>
          </a:xfrm>
          <a:prstGeom prst="flowChartProcess">
            <a:avLst/>
          </a:prstGeom>
          <a:effectLst>
            <a:outerShdw blurRad="50800" dist="38100" dir="16200000" sx="104000" sy="104000" rotWithShape="0">
              <a:prstClr val="black">
                <a:alpha val="40000"/>
              </a:prstClr>
            </a:outerShdw>
          </a:effectLst>
          <a:scene3d>
            <a:camera prst="obliqueBottomRigh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e-IL" sz="2400" b="1" dirty="0"/>
              <a:t>לא מבצעים אף חלופה</a:t>
            </a:r>
          </a:p>
        </p:txBody>
      </p:sp>
      <p:sp>
        <p:nvSpPr>
          <p:cNvPr id="41" name="תרשים זרימה: תהליך 40"/>
          <p:cNvSpPr/>
          <p:nvPr/>
        </p:nvSpPr>
        <p:spPr>
          <a:xfrm>
            <a:off x="5979552" y="2276872"/>
            <a:ext cx="2304256" cy="1728192"/>
          </a:xfrm>
          <a:prstGeom prst="flowChartProcess">
            <a:avLst/>
          </a:prstGeom>
          <a:effectLst>
            <a:outerShdw blurRad="50800" dist="38100" dir="18900000" sx="106000" sy="106000" algn="bl" rotWithShape="0">
              <a:prstClr val="black">
                <a:alpha val="40000"/>
              </a:prstClr>
            </a:outerShdw>
          </a:effectLst>
          <a:scene3d>
            <a:camera prst="perspectiveHeroicExtremeLeftFacing" fov="5700000">
              <a:rot lat="487347" lon="1800000" rev="21594000"/>
            </a:camera>
            <a:lightRig rig="threePt" dir="t"/>
          </a:scene3d>
          <a:sp3d extrusionH="139700" prstMaterial="dkEdge">
            <a:bevelT w="1016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e-IL" sz="3200" b="1" dirty="0"/>
              <a:t>החלופה הישירה</a:t>
            </a:r>
          </a:p>
          <a:p>
            <a:pPr algn="ctr"/>
            <a:r>
              <a:rPr lang="he-IL" sz="3200" b="1" dirty="0"/>
              <a:t>979 (1592)</a:t>
            </a:r>
          </a:p>
        </p:txBody>
      </p:sp>
      <p:grpSp>
        <p:nvGrpSpPr>
          <p:cNvPr id="6" name="קבוצה 5"/>
          <p:cNvGrpSpPr/>
          <p:nvPr/>
        </p:nvGrpSpPr>
        <p:grpSpPr>
          <a:xfrm>
            <a:off x="2898865" y="2889909"/>
            <a:ext cx="864339" cy="876101"/>
            <a:chOff x="5508787" y="2159490"/>
            <a:chExt cx="864339" cy="876101"/>
          </a:xfrm>
        </p:grpSpPr>
        <p:sp>
          <p:nvSpPr>
            <p:cNvPr id="42" name="מלבן 41"/>
            <p:cNvSpPr/>
            <p:nvPr/>
          </p:nvSpPr>
          <p:spPr>
            <a:xfrm>
              <a:off x="5686039" y="2583475"/>
              <a:ext cx="360040" cy="452116"/>
            </a:xfrm>
            <a:prstGeom prst="rect">
              <a:avLst/>
            </a:prstGeom>
            <a:effectLst>
              <a:outerShdw blurRad="76200" dist="12700" dir="8100000" sx="200000" sy="200000" kx="800400" algn="br" rotWithShape="0">
                <a:prstClr val="black">
                  <a:alpha val="20000"/>
                </a:prstClr>
              </a:outerShdw>
            </a:effectLst>
            <a:scene3d>
              <a:camera prst="isometricOffAxis2Top"/>
              <a:lightRig rig="contrasting" dir="t"/>
            </a:scene3d>
            <a:sp3d extrusionH="812800" prstMaterial="soft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e-IL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508787" y="2159490"/>
              <a:ext cx="864339" cy="58477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sz="3200" b="1" dirty="0"/>
                <a:t>25%</a:t>
              </a:r>
            </a:p>
          </p:txBody>
        </p:sp>
      </p:grpSp>
      <p:grpSp>
        <p:nvGrpSpPr>
          <p:cNvPr id="8" name="קבוצה 7"/>
          <p:cNvGrpSpPr/>
          <p:nvPr/>
        </p:nvGrpSpPr>
        <p:grpSpPr>
          <a:xfrm>
            <a:off x="2797598" y="4878050"/>
            <a:ext cx="864340" cy="1290734"/>
            <a:chOff x="5342200" y="4658546"/>
            <a:chExt cx="864340" cy="1290734"/>
          </a:xfrm>
        </p:grpSpPr>
        <p:sp>
          <p:nvSpPr>
            <p:cNvPr id="20" name="מלבן 19"/>
            <p:cNvSpPr/>
            <p:nvPr/>
          </p:nvSpPr>
          <p:spPr>
            <a:xfrm>
              <a:off x="5506019" y="5497165"/>
              <a:ext cx="360040" cy="452115"/>
            </a:xfrm>
            <a:prstGeom prst="rect">
              <a:avLst/>
            </a:prstGeom>
            <a:effectLst>
              <a:outerShdw blurRad="76200" dir="13500000" sx="200000" sy="200000" kx="1200000" algn="br" rotWithShape="0">
                <a:prstClr val="black">
                  <a:alpha val="20000"/>
                </a:prstClr>
              </a:outerShdw>
            </a:effectLst>
            <a:scene3d>
              <a:camera prst="isometricOffAxis2Top"/>
              <a:lightRig rig="contrasting" dir="t"/>
            </a:scene3d>
            <a:sp3d extrusionH="381000" prstMaterial="soft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e-IL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342200" y="4658546"/>
              <a:ext cx="864340" cy="58477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sz="3200" b="1" dirty="0"/>
                <a:t>10%</a:t>
              </a:r>
            </a:p>
          </p:txBody>
        </p:sp>
      </p:grpSp>
      <p:sp>
        <p:nvSpPr>
          <p:cNvPr id="22" name="תרשים זרימה: תהליך 21"/>
          <p:cNvSpPr/>
          <p:nvPr/>
        </p:nvSpPr>
        <p:spPr>
          <a:xfrm>
            <a:off x="720884" y="4437112"/>
            <a:ext cx="2304256" cy="1728192"/>
          </a:xfrm>
          <a:prstGeom prst="flowChartProcess">
            <a:avLst/>
          </a:prstGeom>
          <a:effectLst>
            <a:outerShdw blurRad="50800" dist="38100" dir="13500000" sx="106000" sy="106000" algn="br" rotWithShape="0">
              <a:prstClr val="black">
                <a:alpha val="40000"/>
              </a:prstClr>
            </a:outerShdw>
          </a:effectLst>
          <a:scene3d>
            <a:camera prst="perspectiveHeroicExtremeRightFacing" fov="6300000">
              <a:rot lat="487347" lon="19200000" rev="0"/>
            </a:camera>
            <a:lightRig rig="threePt" dir="t"/>
          </a:scene3d>
          <a:sp3d extrusionH="139700" prstMaterial="dkEdge">
            <a:bevelT w="1016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e-IL" sz="2400" b="1" dirty="0"/>
              <a:t>מתלבטים בחלופה</a:t>
            </a:r>
          </a:p>
        </p:txBody>
      </p:sp>
      <p:sp>
        <p:nvSpPr>
          <p:cNvPr id="23" name="תרשים זרימה: תהליך 22"/>
          <p:cNvSpPr/>
          <p:nvPr/>
        </p:nvSpPr>
        <p:spPr>
          <a:xfrm>
            <a:off x="5959592" y="4437112"/>
            <a:ext cx="2304256" cy="1728192"/>
          </a:xfrm>
          <a:prstGeom prst="flowChartProcess">
            <a:avLst/>
          </a:prstGeom>
          <a:effectLst>
            <a:outerShdw blurRad="50800" dist="38100" dir="18900000" sx="106000" sy="106000" algn="bl" rotWithShape="0">
              <a:prstClr val="black">
                <a:alpha val="40000"/>
              </a:prstClr>
            </a:outerShdw>
          </a:effectLst>
          <a:scene3d>
            <a:camera prst="perspectiveHeroicExtremeLeftFacing" fov="5700000">
              <a:rot lat="487347" lon="1800000" rev="21594000"/>
            </a:camera>
            <a:lightRig rig="threePt" dir="t"/>
          </a:scene3d>
          <a:sp3d extrusionH="139700" prstMaterial="dkEdge">
            <a:bevelT w="1016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e-IL" sz="3200" b="1" dirty="0"/>
              <a:t>חלופת האגודה (1524)</a:t>
            </a:r>
          </a:p>
        </p:txBody>
      </p:sp>
      <p:sp>
        <p:nvSpPr>
          <p:cNvPr id="24" name="מלבן 23">
            <a:extLst>
              <a:ext uri="{FF2B5EF4-FFF2-40B4-BE49-F238E27FC236}">
                <a16:creationId xmlns:a16="http://schemas.microsoft.com/office/drawing/2014/main" id="{D3FD323C-87D9-43BE-B414-62DEF5BA9A53}"/>
              </a:ext>
            </a:extLst>
          </p:cNvPr>
          <p:cNvSpPr/>
          <p:nvPr/>
        </p:nvSpPr>
        <p:spPr>
          <a:xfrm>
            <a:off x="5275022" y="3299936"/>
            <a:ext cx="360040" cy="452116"/>
          </a:xfrm>
          <a:prstGeom prst="rect">
            <a:avLst/>
          </a:prstGeom>
          <a:effectLst>
            <a:outerShdw blurRad="76200" dir="18900000" sx="200000" sy="200000" kx="-1200000" algn="bl" rotWithShape="0">
              <a:prstClr val="black">
                <a:alpha val="20000"/>
              </a:prstClr>
            </a:outerShdw>
          </a:effectLst>
          <a:scene3d>
            <a:camera prst="isometricOffAxis2Top"/>
            <a:lightRig rig="contrasting" dir="t"/>
          </a:scene3d>
          <a:sp3d extrusionH="812800" prstMaterial="soft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e-IL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BD4F54A-E602-41C4-98F2-5FB786FF9CF1}"/>
              </a:ext>
            </a:extLst>
          </p:cNvPr>
          <p:cNvSpPr txBox="1"/>
          <p:nvPr/>
        </p:nvSpPr>
        <p:spPr>
          <a:xfrm>
            <a:off x="5022872" y="2889910"/>
            <a:ext cx="864339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3200" b="1" dirty="0"/>
              <a:t>25%</a:t>
            </a:r>
          </a:p>
        </p:txBody>
      </p:sp>
      <p:sp>
        <p:nvSpPr>
          <p:cNvPr id="26" name="מלבן 25">
            <a:extLst>
              <a:ext uri="{FF2B5EF4-FFF2-40B4-BE49-F238E27FC236}">
                <a16:creationId xmlns:a16="http://schemas.microsoft.com/office/drawing/2014/main" id="{7C8ED093-9EAF-4D0B-9921-B999612385F8}"/>
              </a:ext>
            </a:extLst>
          </p:cNvPr>
          <p:cNvSpPr/>
          <p:nvPr/>
        </p:nvSpPr>
        <p:spPr>
          <a:xfrm>
            <a:off x="5325999" y="5284620"/>
            <a:ext cx="360040" cy="452116"/>
          </a:xfrm>
          <a:prstGeom prst="rect">
            <a:avLst/>
          </a:prstGeom>
          <a:effectLst>
            <a:outerShdw blurRad="76200" dir="18900000" sx="200000" sy="200000" kx="-1200000" algn="bl" rotWithShape="0">
              <a:prstClr val="black">
                <a:alpha val="20000"/>
              </a:prstClr>
            </a:outerShdw>
          </a:effectLst>
          <a:scene3d>
            <a:camera prst="isometricOffAxis2Top"/>
            <a:lightRig rig="contrasting" dir="t"/>
          </a:scene3d>
          <a:sp3d extrusionH="812800" prstMaterial="soft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e-IL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943E67F-B2AA-4BA1-901B-F71F942DDEAB}"/>
              </a:ext>
            </a:extLst>
          </p:cNvPr>
          <p:cNvSpPr txBox="1"/>
          <p:nvPr/>
        </p:nvSpPr>
        <p:spPr>
          <a:xfrm>
            <a:off x="5073849" y="4874594"/>
            <a:ext cx="864339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3200" b="1" dirty="0"/>
              <a:t>25%</a:t>
            </a:r>
          </a:p>
        </p:txBody>
      </p:sp>
      <p:grpSp>
        <p:nvGrpSpPr>
          <p:cNvPr id="30" name="קבוצה 29">
            <a:extLst>
              <a:ext uri="{FF2B5EF4-FFF2-40B4-BE49-F238E27FC236}">
                <a16:creationId xmlns:a16="http://schemas.microsoft.com/office/drawing/2014/main" id="{038FD433-1CD9-426E-8B6A-457A3D071E7B}"/>
              </a:ext>
            </a:extLst>
          </p:cNvPr>
          <p:cNvGrpSpPr/>
          <p:nvPr/>
        </p:nvGrpSpPr>
        <p:grpSpPr>
          <a:xfrm>
            <a:off x="4112363" y="1834006"/>
            <a:ext cx="864339" cy="966658"/>
            <a:chOff x="5342201" y="4658546"/>
            <a:chExt cx="864339" cy="1290734"/>
          </a:xfrm>
        </p:grpSpPr>
        <p:sp>
          <p:nvSpPr>
            <p:cNvPr id="31" name="מלבן 30">
              <a:extLst>
                <a:ext uri="{FF2B5EF4-FFF2-40B4-BE49-F238E27FC236}">
                  <a16:creationId xmlns:a16="http://schemas.microsoft.com/office/drawing/2014/main" id="{284FB222-BB3A-4F57-AE08-4C908342B313}"/>
                </a:ext>
              </a:extLst>
            </p:cNvPr>
            <p:cNvSpPr/>
            <p:nvPr/>
          </p:nvSpPr>
          <p:spPr>
            <a:xfrm>
              <a:off x="5506019" y="5497165"/>
              <a:ext cx="360040" cy="452115"/>
            </a:xfrm>
            <a:prstGeom prst="rect">
              <a:avLst/>
            </a:prstGeom>
            <a:effectLst>
              <a:outerShdw blurRad="76200" dir="18900000" sx="124000" sy="124000" kx="-1200000" algn="bl" rotWithShape="0">
                <a:prstClr val="black">
                  <a:alpha val="20000"/>
                </a:prstClr>
              </a:outerShdw>
            </a:effectLst>
            <a:scene3d>
              <a:camera prst="isometricOffAxis2Top"/>
              <a:lightRig rig="contrasting" dir="t"/>
            </a:scene3d>
            <a:sp3d extrusionH="565150" prstMaterial="soft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e-IL" dirty="0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24B8410-EE0E-42EE-8149-2787EF59F0E6}"/>
                </a:ext>
              </a:extLst>
            </p:cNvPr>
            <p:cNvSpPr txBox="1"/>
            <p:nvPr/>
          </p:nvSpPr>
          <p:spPr>
            <a:xfrm>
              <a:off x="5342201" y="4658546"/>
              <a:ext cx="864339" cy="780823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sz="3200" b="1" dirty="0"/>
                <a:t>15%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49459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/>
      <p:bldP spid="26" grpId="0" animBg="1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37359"/>
            <a:ext cx="9144000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he-IL" sz="8000" b="1" spc="51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השוואת העלויות בכל חלופה</a:t>
            </a:r>
          </a:p>
        </p:txBody>
      </p:sp>
    </p:spTree>
    <p:extLst>
      <p:ext uri="{BB962C8B-B14F-4D97-AF65-F5344CB8AC3E}">
        <p14:creationId xmlns:p14="http://schemas.microsoft.com/office/powerpoint/2010/main" val="1108981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 anchor="ctr">
            <a:normAutofit/>
          </a:bodyPr>
          <a:lstStyle/>
          <a:p>
            <a:pPr algn="ctr"/>
            <a:r>
              <a:rPr lang="he-IL" sz="4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2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הבהרה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804" y="1239614"/>
            <a:ext cx="8229600" cy="4806296"/>
          </a:xfrm>
        </p:spPr>
        <p:txBody>
          <a:bodyPr numCol="1">
            <a:normAutofit/>
          </a:bodyPr>
          <a:lstStyle/>
          <a:p>
            <a:pPr lvl="1" algn="just">
              <a:lnSpc>
                <a:spcPct val="150000"/>
              </a:lnSpc>
              <a:buNone/>
            </a:pPr>
            <a:endParaRPr lang="en-US" sz="1400" dirty="0"/>
          </a:p>
          <a:p>
            <a:pPr algn="just">
              <a:lnSpc>
                <a:spcPct val="160000"/>
              </a:lnSpc>
              <a:buFont typeface="Wingdings" pitchFamily="2" charset="2"/>
              <a:buChar char="v"/>
            </a:pPr>
            <a:r>
              <a:rPr lang="he-IL" sz="2800" b="1" dirty="0"/>
              <a:t>כל המספרים בטבלאות המצורפות –הערכות ראשוניות בלבד ותלויות שומה שתערך בעתיד על ידי המנהל. המספרים מייצגים דוגמה בלבד להמחשת ההבדלים בין החלופות בלבד וכך צריך להתייחס אליהם.</a:t>
            </a:r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1841069E-21AB-4AC3-B8D6-98AEF329AE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" y="6069806"/>
            <a:ext cx="2911647" cy="777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090939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4866"/>
            <a:ext cx="8229600" cy="1143000"/>
          </a:xfrm>
        </p:spPr>
        <p:txBody>
          <a:bodyPr anchor="ctr">
            <a:normAutofit/>
          </a:bodyPr>
          <a:lstStyle/>
          <a:p>
            <a:pPr algn="ctr"/>
            <a:r>
              <a:rPr lang="he-IL" sz="4000" b="1" dirty="0">
                <a:ln w="15875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2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נתונים בסיסיים לחישוב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589640" cy="5040560"/>
          </a:xfrm>
        </p:spPr>
        <p:txBody>
          <a:bodyPr numCol="1">
            <a:normAutofit fontScale="55000" lnSpcReduction="20000"/>
          </a:bodyPr>
          <a:lstStyle/>
          <a:p>
            <a:pPr>
              <a:buNone/>
            </a:pPr>
            <a:endParaRPr lang="he-IL" dirty="0"/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he-IL" sz="4400" dirty="0"/>
              <a:t>שווי מגרש ממוצע לחישוב מגרש לצורך הדוגמה: 1,000,000 ₪.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he-IL" sz="4400" dirty="0"/>
              <a:t>תקן הנחלות: </a:t>
            </a:r>
            <a:r>
              <a:rPr lang="he-IL" sz="4400" b="1" dirty="0"/>
              <a:t>250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he-IL" sz="4400" b="1" u="sng" dirty="0"/>
              <a:t>452</a:t>
            </a:r>
            <a:r>
              <a:rPr lang="he-IL" sz="4400" b="1" dirty="0"/>
              <a:t> </a:t>
            </a:r>
            <a:r>
              <a:rPr lang="he-IL" sz="4400" dirty="0"/>
              <a:t>מגרשים של בתי אב ותיקים </a:t>
            </a:r>
            <a:r>
              <a:rPr lang="he-IL" sz="4400" b="1" u="sng" dirty="0"/>
              <a:t>ביום</a:t>
            </a:r>
            <a:r>
              <a:rPr lang="he-IL" sz="4400" dirty="0"/>
              <a:t> 27.03.2007.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he-IL" sz="4400" b="1" u="sng" dirty="0"/>
              <a:t>140</a:t>
            </a:r>
            <a:r>
              <a:rPr lang="he-IL" sz="4400" b="1" dirty="0"/>
              <a:t> </a:t>
            </a:r>
            <a:r>
              <a:rPr lang="he-IL" sz="4400" dirty="0"/>
              <a:t>מגרשים של חברים </a:t>
            </a:r>
            <a:r>
              <a:rPr lang="he-IL" sz="4400" b="1" u="sng" dirty="0"/>
              <a:t>לאחר</a:t>
            </a:r>
            <a:r>
              <a:rPr lang="he-IL" sz="4400" dirty="0"/>
              <a:t> 27.03.2007.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he-IL" sz="4400" b="1" u="sng" dirty="0"/>
              <a:t>647</a:t>
            </a:r>
            <a:r>
              <a:rPr lang="he-IL" sz="4400" b="1" dirty="0"/>
              <a:t> </a:t>
            </a:r>
            <a:r>
              <a:rPr lang="he-IL" sz="4400" dirty="0"/>
              <a:t>מגרשים/יח"ד מתוכננות </a:t>
            </a:r>
            <a:r>
              <a:rPr lang="he-IL" sz="4400" b="1" u="sng" dirty="0"/>
              <a:t>עם </a:t>
            </a:r>
            <a:r>
              <a:rPr lang="he-IL" sz="4400" b="1" u="sng" dirty="0" err="1"/>
              <a:t>תב"ע</a:t>
            </a:r>
            <a:r>
              <a:rPr lang="he-IL" sz="4400" dirty="0"/>
              <a:t> בתוקף – לצורך ההתייחסות בלבד.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he-IL" sz="4400" dirty="0"/>
              <a:t>גודל חלקת המגורים ללא הגדלה = 250</a:t>
            </a:r>
            <a:r>
              <a:rPr lang="en-US" sz="4400" dirty="0"/>
              <a:t>X</a:t>
            </a:r>
            <a:r>
              <a:rPr lang="he-IL" sz="4400" dirty="0"/>
              <a:t>2.34 = </a:t>
            </a:r>
            <a:r>
              <a:rPr lang="he-IL" sz="4400" b="1" dirty="0"/>
              <a:t>585 מגרשים/יח"ד.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he-IL" sz="4400" dirty="0"/>
              <a:t>זכויות מוטבות:</a:t>
            </a:r>
            <a:r>
              <a:rPr lang="he-IL" sz="4400" b="1" dirty="0"/>
              <a:t> 160 מ"ר. (130 מ"ר בהגדלת חלקת המגורים ל-690 מגרשים).</a:t>
            </a:r>
            <a:endParaRPr lang="he-IL" sz="3300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6230346"/>
            <a:ext cx="2195737" cy="627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08110577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טבלה 6">
            <a:extLst>
              <a:ext uri="{FF2B5EF4-FFF2-40B4-BE49-F238E27FC236}">
                <a16:creationId xmlns:a16="http://schemas.microsoft.com/office/drawing/2014/main" id="{1C2A9FB6-0A4D-4F4F-9D07-18388CB015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478828"/>
              </p:ext>
            </p:extLst>
          </p:nvPr>
        </p:nvGraphicFramePr>
        <p:xfrm>
          <a:off x="0" y="-27384"/>
          <a:ext cx="9144000" cy="7581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632">
                  <a:extLst>
                    <a:ext uri="{9D8B030D-6E8A-4147-A177-3AD203B41FA5}">
                      <a16:colId xmlns:a16="http://schemas.microsoft.com/office/drawing/2014/main" val="2703048618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534691366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177663959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32871296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300215749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031214573"/>
                    </a:ext>
                  </a:extLst>
                </a:gridCol>
                <a:gridCol w="1619672">
                  <a:extLst>
                    <a:ext uri="{9D8B030D-6E8A-4147-A177-3AD203B41FA5}">
                      <a16:colId xmlns:a16="http://schemas.microsoft.com/office/drawing/2014/main" val="2255618217"/>
                    </a:ext>
                  </a:extLst>
                </a:gridCol>
              </a:tblGrid>
              <a:tr h="415649">
                <a:tc gridSpan="7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לפני הגדלת חלקת מגורים: עלויות לדוגמה בלבד בראי החבר עד 160 מטר</a:t>
                      </a:r>
                      <a:endParaRPr kumimoji="0" lang="LID4096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LID4096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0242790"/>
                  </a:ext>
                </a:extLst>
              </a:tr>
              <a:tr h="639533">
                <a:tc gridSpan="3">
                  <a:txBody>
                    <a:bodyPr/>
                    <a:lstStyle/>
                    <a:p>
                      <a:pPr algn="ctr"/>
                      <a:r>
                        <a:rPr lang="he-IL" sz="1600" b="1" dirty="0"/>
                        <a:t>1592</a:t>
                      </a:r>
                    </a:p>
                    <a:p>
                      <a:pPr algn="ctr"/>
                      <a:r>
                        <a:rPr lang="he-IL" sz="1600" b="1" dirty="0"/>
                        <a:t>"החלופה הישירה"</a:t>
                      </a:r>
                      <a:endParaRPr lang="LID4096" sz="16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he-IL" sz="1600" b="1" dirty="0"/>
                        <a:t>1524</a:t>
                      </a:r>
                    </a:p>
                    <a:p>
                      <a:pPr algn="ctr"/>
                      <a:r>
                        <a:rPr lang="he-IL" sz="1600" b="1" dirty="0"/>
                        <a:t>"חלופת האגודה" (כולל הערכת הנחה רוחבית)</a:t>
                      </a:r>
                      <a:endParaRPr lang="LID4096" sz="16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4707195"/>
                  </a:ext>
                </a:extLst>
              </a:tr>
              <a:tr h="607509">
                <a:tc>
                  <a:txBody>
                    <a:bodyPr/>
                    <a:lstStyle/>
                    <a:p>
                      <a:pPr algn="ctr"/>
                      <a:r>
                        <a:rPr lang="he-IL" sz="1600" b="1" dirty="0"/>
                        <a:t>כולל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600" b="1" dirty="0"/>
                        <a:t>נדחה – ישולם רק אם וכאשר יימכר המגרש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400" b="1" dirty="0"/>
                        <a:t>מידי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600" b="1" dirty="0"/>
                        <a:t>כולל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600" b="1" dirty="0"/>
                        <a:t>נדחה</a:t>
                      </a:r>
                      <a:endParaRPr lang="LID4096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400" b="1" dirty="0"/>
                        <a:t>מידי</a:t>
                      </a:r>
                      <a:endParaRPr lang="LID4096" sz="24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ID4096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603931"/>
                  </a:ext>
                </a:extLst>
              </a:tr>
              <a:tr h="1622434">
                <a:tc>
                  <a:txBody>
                    <a:bodyPr/>
                    <a:lstStyle/>
                    <a:p>
                      <a:pPr algn="ctr"/>
                      <a:r>
                        <a:rPr lang="he-IL" b="1" dirty="0"/>
                        <a:t>386,100</a:t>
                      </a:r>
                    </a:p>
                    <a:p>
                      <a:pPr algn="ctr"/>
                      <a:r>
                        <a:rPr lang="he-IL" sz="1400" b="1" dirty="0"/>
                        <a:t>(כולל מע"מ)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dirty="0"/>
                        <a:t>292,500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/>
                        <a:t>(ללא מע"מ אותו משלמים </a:t>
                      </a:r>
                      <a:r>
                        <a:rPr lang="he-IL" sz="1400" b="1" dirty="0" err="1"/>
                        <a:t>במידי</a:t>
                      </a:r>
                      <a:r>
                        <a:rPr lang="he-IL" sz="1400" b="1" dirty="0"/>
                        <a:t>)</a:t>
                      </a:r>
                      <a:endParaRPr lang="LID4096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dirty="0"/>
                        <a:t>93,600</a:t>
                      </a:r>
                    </a:p>
                    <a:p>
                      <a:pPr algn="ctr"/>
                      <a:r>
                        <a:rPr lang="he-IL" sz="1400" b="1" dirty="0"/>
                        <a:t>(3.75% +מע"מ על העסקה)</a:t>
                      </a:r>
                      <a:endParaRPr lang="LID4096" sz="14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/>
                        <a:t>157,750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/>
                        <a:t>(כולל מע"מ)</a:t>
                      </a:r>
                      <a:endParaRPr lang="LID4096" sz="1400" b="1" dirty="0"/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ID4096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dirty="0"/>
                        <a:t>-----</a:t>
                      </a:r>
                      <a:endParaRPr lang="LID4096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dirty="0"/>
                        <a:t>157,750</a:t>
                      </a:r>
                    </a:p>
                    <a:p>
                      <a:pPr algn="ctr"/>
                      <a:r>
                        <a:rPr lang="he-IL" sz="1400" b="1" dirty="0"/>
                        <a:t>(כולל מע"מ)</a:t>
                      </a:r>
                      <a:endParaRPr lang="LID4096" sz="14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600" b="1" dirty="0"/>
                        <a:t>חבר ותיק</a:t>
                      </a:r>
                    </a:p>
                    <a:p>
                      <a:pPr algn="ctr"/>
                      <a:r>
                        <a:rPr lang="he-IL" sz="1400" b="1" dirty="0"/>
                        <a:t>(שווי מגרש לחישוב 1,000,000 ₪)</a:t>
                      </a:r>
                      <a:endParaRPr lang="LID4096" sz="14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860490"/>
                  </a:ext>
                </a:extLst>
              </a:tr>
              <a:tr h="1077108">
                <a:tc>
                  <a:txBody>
                    <a:bodyPr/>
                    <a:lstStyle/>
                    <a:p>
                      <a:pPr algn="ctr"/>
                      <a:r>
                        <a:rPr lang="he-IL" b="1" dirty="0"/>
                        <a:t>386,000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/>
                        <a:t>(כולל מע"מ)</a:t>
                      </a:r>
                      <a:endParaRPr lang="LID4096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dirty="0"/>
                        <a:t>-----</a:t>
                      </a:r>
                      <a:endParaRPr lang="LID4096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dirty="0"/>
                        <a:t>386,000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/>
                        <a:t>(כולל מע"מ)</a:t>
                      </a:r>
                      <a:endParaRPr lang="LID4096" sz="14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dirty="0"/>
                        <a:t>347,400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/>
                        <a:t>(כולל מע"מ)</a:t>
                      </a:r>
                      <a:endParaRPr lang="LID4096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dirty="0"/>
                        <a:t>-----</a:t>
                      </a:r>
                      <a:endParaRPr lang="LID4096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dirty="0"/>
                        <a:t>347,400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/>
                        <a:t>(כולל מע"מ)</a:t>
                      </a:r>
                      <a:endParaRPr lang="LID4096" sz="14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600" b="1" dirty="0"/>
                        <a:t>חבר חדש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/>
                        <a:t>(שווי מגרש לחישוב 1,000,000 ₪)</a:t>
                      </a:r>
                      <a:endParaRPr lang="LID4096" sz="14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999773"/>
                  </a:ext>
                </a:extLst>
              </a:tr>
              <a:tr h="1110768">
                <a:tc gridSpan="7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ID4096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LID4096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ID4096" sz="14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ID4096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LID4096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ID4096" sz="14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LID4096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492609"/>
                  </a:ext>
                </a:extLst>
              </a:tr>
              <a:tr h="164932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/>
                        <a:t>386,000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/>
                        <a:t>(כולל מע"מ)</a:t>
                      </a:r>
                      <a:endParaRPr lang="LID4096" sz="1400" b="1" dirty="0"/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ID4096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LID4096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/>
                        <a:t>386,000 (כולל מע"מ)</a:t>
                      </a:r>
                      <a:endParaRPr lang="LID4096" sz="14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/>
                        <a:t>347,400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/>
                        <a:t>(כולל מע"מ)</a:t>
                      </a:r>
                      <a:endParaRPr lang="LID4096" sz="1400" b="1" dirty="0"/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ID4096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dirty="0"/>
                        <a:t>-----</a:t>
                      </a:r>
                      <a:endParaRPr lang="LID4096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/>
                        <a:t>347,400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/>
                        <a:t>(כולל מע"מ)</a:t>
                      </a:r>
                      <a:endParaRPr lang="LID4096" sz="14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/>
                        <a:t>מגרש ריק </a:t>
                      </a:r>
                      <a:r>
                        <a:rPr lang="he-IL" sz="1600" b="1"/>
                        <a:t>בחלקת המגורים לחבר חדש </a:t>
                      </a:r>
                      <a:r>
                        <a:rPr lang="he-IL" sz="1400" b="1" dirty="0"/>
                        <a:t>(שווי מגרש לחישוב 1,000,000 ₪)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36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937916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 anchor="ctr">
            <a:normAutofit/>
          </a:bodyPr>
          <a:lstStyle/>
          <a:p>
            <a:pPr algn="ctr"/>
            <a:r>
              <a:rPr lang="he-IL" sz="4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2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החלופה הישירה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804" y="1239614"/>
            <a:ext cx="8229600" cy="4806296"/>
          </a:xfrm>
        </p:spPr>
        <p:txBody>
          <a:bodyPr numCol="1">
            <a:normAutofit fontScale="85000" lnSpcReduction="10000"/>
          </a:bodyPr>
          <a:lstStyle/>
          <a:p>
            <a:pPr lvl="1" algn="just">
              <a:lnSpc>
                <a:spcPct val="150000"/>
              </a:lnSpc>
              <a:buNone/>
            </a:pPr>
            <a:endParaRPr lang="en-US" sz="1400" dirty="0"/>
          </a:p>
          <a:p>
            <a:pPr algn="just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v"/>
            </a:pPr>
            <a:r>
              <a:rPr lang="he-IL" sz="2400" dirty="0"/>
              <a:t>החלופה הישירה (החלטה 1592) מעניקה הנחה קבועה ביחס למספר מגרשים (שמספרם נקבע בהתאם לנוסחה הקבועה בהחלטה) המכונים "</a:t>
            </a:r>
            <a:r>
              <a:rPr lang="he-IL" sz="2400" b="1" dirty="0"/>
              <a:t>חלקת המגורים</a:t>
            </a:r>
            <a:r>
              <a:rPr lang="he-IL" sz="2400" dirty="0"/>
              <a:t>". 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v"/>
            </a:pPr>
            <a:r>
              <a:rPr lang="he-IL" sz="2400" dirty="0"/>
              <a:t>הרכישה מתאפשרת רק במגרש בייעוד למגורים לאחר קיומו של </a:t>
            </a:r>
            <a:r>
              <a:rPr lang="he-IL" sz="2400" dirty="0" err="1"/>
              <a:t>תשריט</a:t>
            </a:r>
            <a:r>
              <a:rPr lang="he-IL" sz="2400" dirty="0"/>
              <a:t> חלוקה מאושר.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v"/>
            </a:pPr>
            <a:r>
              <a:rPr lang="he-IL" sz="2400" dirty="0">
                <a:solidFill>
                  <a:prstClr val="black"/>
                </a:solidFill>
              </a:rPr>
              <a:t>בגין כל מגרש בחלקת המגורים ישולמו </a:t>
            </a:r>
            <a:r>
              <a:rPr lang="he-IL" sz="2400" dirty="0" err="1">
                <a:solidFill>
                  <a:prstClr val="black"/>
                </a:solidFill>
              </a:rPr>
              <a:t>לרמ"י</a:t>
            </a:r>
            <a:r>
              <a:rPr lang="he-IL" sz="2400" dirty="0">
                <a:solidFill>
                  <a:prstClr val="black"/>
                </a:solidFill>
              </a:rPr>
              <a:t> דמי היוון בשיעור 33% מערך הקרקע. באזור קו עימות 3.75%.</a:t>
            </a:r>
          </a:p>
          <a:p>
            <a:pPr lvl="0" algn="just">
              <a:lnSpc>
                <a:spcPct val="150000"/>
              </a:lnSpc>
              <a:buClr>
                <a:srgbClr val="0BD0D9"/>
              </a:buClr>
              <a:buFont typeface="Wingdings" pitchFamily="2" charset="2"/>
              <a:buChar char="v"/>
            </a:pPr>
            <a:r>
              <a:rPr lang="he-IL" sz="2400" dirty="0">
                <a:solidFill>
                  <a:prstClr val="black"/>
                </a:solidFill>
              </a:rPr>
              <a:t>לחברים הוותיקים ניתנת אפשרות לדחיית תשלום עבור מרבית הסכום. למעט ה-3.75% והמע"מ על העסקה.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dirty="0"/>
              <a:t>מהות הזכות: חכירה ישירה של החבר מול המדינה (</a:t>
            </a:r>
            <a:r>
              <a:rPr lang="he-IL" sz="2400" dirty="0" err="1"/>
              <a:t>רמ"י</a:t>
            </a:r>
            <a:r>
              <a:rPr lang="he-IL" sz="2400" dirty="0"/>
              <a:t>).</a:t>
            </a:r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1841069E-21AB-4AC3-B8D6-98AEF329AE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" y="6069806"/>
            <a:ext cx="2911647" cy="777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17768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 anchor="ctr">
            <a:normAutofit/>
          </a:bodyPr>
          <a:lstStyle/>
          <a:p>
            <a:pPr algn="ctr"/>
            <a:r>
              <a:rPr lang="he-IL" sz="4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2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החלטה 1524 – "חלופת האגודה"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804" y="1239614"/>
            <a:ext cx="8229600" cy="4806296"/>
          </a:xfrm>
        </p:spPr>
        <p:txBody>
          <a:bodyPr numCol="1">
            <a:normAutofit fontScale="92500" lnSpcReduction="10000"/>
          </a:bodyPr>
          <a:lstStyle/>
          <a:p>
            <a:pPr lvl="1" algn="just">
              <a:lnSpc>
                <a:spcPct val="150000"/>
              </a:lnSpc>
              <a:buNone/>
            </a:pPr>
            <a:endParaRPr lang="en-US" sz="1400" dirty="0"/>
          </a:p>
          <a:p>
            <a:pPr algn="just">
              <a:lnSpc>
                <a:spcPct val="160000"/>
              </a:lnSpc>
              <a:buFont typeface="Wingdings" pitchFamily="2" charset="2"/>
              <a:buChar char="v"/>
            </a:pPr>
            <a:r>
              <a:rPr lang="he-IL" sz="2400" dirty="0"/>
              <a:t>חלופת האגודה מאפשרת לקיבוץ להיוותר החוכר הראשי בקרקע.</a:t>
            </a:r>
          </a:p>
          <a:p>
            <a:pPr algn="just">
              <a:lnSpc>
                <a:spcPct val="160000"/>
              </a:lnSpc>
              <a:buFont typeface="Wingdings" pitchFamily="2" charset="2"/>
              <a:buChar char="v"/>
            </a:pPr>
            <a:r>
              <a:rPr lang="he-IL" sz="2400" dirty="0"/>
              <a:t>הקיבוץ מחויב לרכוש את כלל המגרשים ב- "חלקת המגורים" </a:t>
            </a:r>
          </a:p>
          <a:p>
            <a:pPr algn="just">
              <a:lnSpc>
                <a:spcPct val="160000"/>
              </a:lnSpc>
              <a:buFont typeface="Wingdings" pitchFamily="2" charset="2"/>
              <a:buChar char="v"/>
            </a:pPr>
            <a:r>
              <a:rPr lang="he-IL" sz="2400" dirty="0"/>
              <a:t>ניתנת האפשרות להחליט על רכישת כלל מגרשי הישוב (עד כמות המגרשים לפי תמ"א 35). </a:t>
            </a:r>
          </a:p>
          <a:p>
            <a:pPr algn="just">
              <a:lnSpc>
                <a:spcPct val="160000"/>
              </a:lnSpc>
              <a:buFont typeface="Wingdings" pitchFamily="2" charset="2"/>
              <a:buChar char="v"/>
            </a:pPr>
            <a:r>
              <a:rPr lang="he-IL" sz="2400" b="1" dirty="0">
                <a:solidFill>
                  <a:srgbClr val="FF0000"/>
                </a:solidFill>
              </a:rPr>
              <a:t>לאור עדכון חלופת האגודה בהחלטה 1524 הרכישה אפשרית רק לגבי מגרשים מתוכננים (שיש לגביהם </a:t>
            </a:r>
            <a:r>
              <a:rPr lang="he-IL" sz="2400" b="1" dirty="0" err="1">
                <a:solidFill>
                  <a:srgbClr val="FF0000"/>
                </a:solidFill>
              </a:rPr>
              <a:t>תב"ע</a:t>
            </a:r>
            <a:r>
              <a:rPr lang="he-IL" sz="2400" b="1" dirty="0">
                <a:solidFill>
                  <a:srgbClr val="FF0000"/>
                </a:solidFill>
              </a:rPr>
              <a:t> בתוקף).</a:t>
            </a:r>
          </a:p>
          <a:p>
            <a:pPr algn="just">
              <a:lnSpc>
                <a:spcPct val="160000"/>
              </a:lnSpc>
              <a:buFont typeface="Wingdings" pitchFamily="2" charset="2"/>
              <a:buChar char="v"/>
            </a:pPr>
            <a:r>
              <a:rPr lang="he-IL" sz="2400" dirty="0"/>
              <a:t>מחיר המגרשים כולם נקבע במועד העסקה לפי ערך הקרקע ועל פי אזור העדיפות של הישוב. </a:t>
            </a:r>
            <a:endParaRPr lang="he-IL" sz="2000" dirty="0">
              <a:solidFill>
                <a:srgbClr val="FF0000"/>
              </a:solidFill>
            </a:endParaRPr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1841069E-21AB-4AC3-B8D6-98AEF329AE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" y="6069806"/>
            <a:ext cx="2911647" cy="777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88611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 anchor="ctr">
            <a:normAutofit/>
          </a:bodyPr>
          <a:lstStyle/>
          <a:p>
            <a:pPr algn="ctr"/>
            <a:r>
              <a:rPr lang="he-IL" sz="4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2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החלטה 1524 – "חלופת האגודה"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804" y="1239614"/>
            <a:ext cx="8229600" cy="4806296"/>
          </a:xfrm>
        </p:spPr>
        <p:txBody>
          <a:bodyPr numCol="1">
            <a:normAutofit/>
          </a:bodyPr>
          <a:lstStyle/>
          <a:p>
            <a:pPr lvl="1" algn="just">
              <a:lnSpc>
                <a:spcPct val="150000"/>
              </a:lnSpc>
              <a:buNone/>
            </a:pPr>
            <a:endParaRPr lang="en-US" sz="1400" dirty="0"/>
          </a:p>
          <a:p>
            <a:pPr algn="just">
              <a:lnSpc>
                <a:spcPct val="160000"/>
              </a:lnSpc>
              <a:buFont typeface="Wingdings" pitchFamily="2" charset="2"/>
              <a:buChar char="v"/>
            </a:pPr>
            <a:r>
              <a:rPr lang="he-IL" sz="2400" dirty="0"/>
              <a:t>הקיבוץ מחויב בהענקת זכויות חכירת משנה לחבריו.</a:t>
            </a:r>
          </a:p>
          <a:p>
            <a:pPr algn="just">
              <a:lnSpc>
                <a:spcPct val="160000"/>
              </a:lnSpc>
              <a:buFont typeface="Wingdings" pitchFamily="2" charset="2"/>
              <a:buChar char="v"/>
            </a:pPr>
            <a:r>
              <a:rPr lang="he-IL" sz="2400" dirty="0"/>
              <a:t>תחשיב ההנחה בכל מגרש נקבע תוך בחינת נתונים, כגון: הימצאותו בחלקת המגורים; היותו </a:t>
            </a:r>
            <a:r>
              <a:rPr lang="he-IL" sz="2400" dirty="0" err="1"/>
              <a:t>משוייך</a:t>
            </a:r>
            <a:r>
              <a:rPr lang="he-IL" sz="2400" dirty="0"/>
              <a:t> לחבר ותיק או חדש; </a:t>
            </a:r>
            <a:r>
              <a:rPr lang="he-IL" sz="2400" dirty="0" err="1"/>
              <a:t>וכו</a:t>
            </a:r>
            <a:r>
              <a:rPr lang="he-IL" sz="2400" dirty="0"/>
              <a:t>'. </a:t>
            </a:r>
          </a:p>
          <a:p>
            <a:pPr algn="just">
              <a:lnSpc>
                <a:spcPct val="160000"/>
              </a:lnSpc>
              <a:buFont typeface="Wingdings" pitchFamily="2" charset="2"/>
              <a:buChar char="v"/>
            </a:pPr>
            <a:r>
              <a:rPr lang="he-IL" sz="2400" dirty="0"/>
              <a:t>התשלום בחלופה זו הינו תשלום מידי (ללא אפשרות לתשלום נדחה).</a:t>
            </a:r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1841069E-21AB-4AC3-B8D6-98AEF329AE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" y="6069806"/>
            <a:ext cx="2911647" cy="777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09755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954575"/>
            <a:ext cx="9144000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he-IL" sz="8000" b="1" spc="51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ההבדלים המרכזיים בין החלופות</a:t>
            </a:r>
          </a:p>
        </p:txBody>
      </p:sp>
    </p:spTree>
    <p:extLst>
      <p:ext uri="{BB962C8B-B14F-4D97-AF65-F5344CB8AC3E}">
        <p14:creationId xmlns:p14="http://schemas.microsoft.com/office/powerpoint/2010/main" val="148107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he-IL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9DD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אופן החכירה בכל חלופה</a:t>
            </a:r>
            <a:endParaRPr lang="he-IL" sz="5400" b="1" spc="50" dirty="0">
              <a:ln w="11430"/>
              <a:gradFill>
                <a:gsLst>
                  <a:gs pos="25000">
                    <a:srgbClr val="009DD9">
                      <a:satMod val="155000"/>
                    </a:srgbClr>
                  </a:gs>
                  <a:gs pos="100000">
                    <a:srgbClr val="009DD9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דיאגרמה 5"/>
          <p:cNvGraphicFramePr/>
          <p:nvPr/>
        </p:nvGraphicFramePr>
        <p:xfrm>
          <a:off x="2949260" y="2348880"/>
          <a:ext cx="2342820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דיאגרמה 7"/>
          <p:cNvGraphicFramePr/>
          <p:nvPr/>
        </p:nvGraphicFramePr>
        <p:xfrm>
          <a:off x="5916488" y="2368933"/>
          <a:ext cx="2903984" cy="352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802186" y="1592798"/>
            <a:ext cx="3132588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3600" b="1" dirty="0"/>
              <a:t>"חלופת האגודה"</a:t>
            </a:r>
            <a:endParaRPr lang="he-IL" sz="1400" b="1" dirty="0"/>
          </a:p>
        </p:txBody>
      </p:sp>
      <p:grpSp>
        <p:nvGrpSpPr>
          <p:cNvPr id="14" name="קבוצה 13"/>
          <p:cNvGrpSpPr/>
          <p:nvPr/>
        </p:nvGrpSpPr>
        <p:grpSpPr>
          <a:xfrm rot="10800000">
            <a:off x="-31900" y="3362616"/>
            <a:ext cx="1352802" cy="1074496"/>
            <a:chOff x="1060585" y="99949"/>
            <a:chExt cx="2269641" cy="1112303"/>
          </a:xfrm>
        </p:grpSpPr>
        <p:sp>
          <p:nvSpPr>
            <p:cNvPr id="15" name="מלבן עם פינות מעוגלות באותו צד 14"/>
            <p:cNvSpPr/>
            <p:nvPr/>
          </p:nvSpPr>
          <p:spPr>
            <a:xfrm rot="5400000">
              <a:off x="1586050" y="-425516"/>
              <a:ext cx="984828" cy="2035758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מלבן 15"/>
            <p:cNvSpPr/>
            <p:nvPr/>
          </p:nvSpPr>
          <p:spPr>
            <a:xfrm rot="10800000">
              <a:off x="1412738" y="323574"/>
              <a:ext cx="1917488" cy="8886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pPr marL="0" lvl="1" algn="ctr" defTabSz="88900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he-IL" sz="2400" b="1" kern="1200" dirty="0"/>
                <a:t>  </a:t>
              </a:r>
              <a:r>
                <a:rPr lang="he-IL" sz="3200" b="1" kern="1200" dirty="0"/>
                <a:t>קיבוץ</a:t>
              </a:r>
              <a:endParaRPr lang="he-IL" sz="2400" b="1" kern="1200" dirty="0"/>
            </a:p>
          </p:txBody>
        </p:sp>
      </p:grpSp>
      <p:sp>
        <p:nvSpPr>
          <p:cNvPr id="3" name="חץ שמאלה-ימינה 2"/>
          <p:cNvSpPr/>
          <p:nvPr/>
        </p:nvSpPr>
        <p:spPr>
          <a:xfrm>
            <a:off x="2195736" y="3933056"/>
            <a:ext cx="720080" cy="475677"/>
          </a:xfrm>
          <a:prstGeom prst="leftRightArrow">
            <a:avLst>
              <a:gd name="adj1" fmla="val 26020"/>
              <a:gd name="adj2" fmla="val 30213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מלבן 3"/>
          <p:cNvSpPr/>
          <p:nvPr/>
        </p:nvSpPr>
        <p:spPr>
          <a:xfrm>
            <a:off x="1115616" y="3485758"/>
            <a:ext cx="984585" cy="951354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/>
              <a:t>מפנה</a:t>
            </a:r>
          </a:p>
          <a:p>
            <a:pPr algn="ctr"/>
            <a:r>
              <a:rPr lang="he-IL" sz="2000" b="1" dirty="0" err="1"/>
              <a:t>למינהל</a:t>
            </a:r>
            <a:endParaRPr lang="he-IL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150863" y="3491716"/>
            <a:ext cx="764953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1">
            <a:spAutoFit/>
          </a:bodyPr>
          <a:lstStyle/>
          <a:p>
            <a:r>
              <a:rPr lang="he-IL" sz="2000" b="1" dirty="0"/>
              <a:t>הסכם</a:t>
            </a:r>
            <a:endParaRPr lang="he-IL" b="1" dirty="0"/>
          </a:p>
        </p:txBody>
      </p:sp>
      <p:sp>
        <p:nvSpPr>
          <p:cNvPr id="13" name="TextBox 9">
            <a:extLst>
              <a:ext uri="{FF2B5EF4-FFF2-40B4-BE49-F238E27FC236}">
                <a16:creationId xmlns:a16="http://schemas.microsoft.com/office/drawing/2014/main" id="{B102CDAB-2DA7-4424-92E3-B82DBE703A75}"/>
              </a:ext>
            </a:extLst>
          </p:cNvPr>
          <p:cNvSpPr txBox="1"/>
          <p:nvPr/>
        </p:nvSpPr>
        <p:spPr>
          <a:xfrm>
            <a:off x="1094766" y="1581744"/>
            <a:ext cx="3477234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3600" b="1" dirty="0"/>
              <a:t>"החלופה הישירה"</a:t>
            </a:r>
            <a:endParaRPr lang="he-IL" sz="1400" b="1" dirty="0"/>
          </a:p>
        </p:txBody>
      </p:sp>
    </p:spTree>
    <p:extLst>
      <p:ext uri="{BB962C8B-B14F-4D97-AF65-F5344CB8AC3E}">
        <p14:creationId xmlns:p14="http://schemas.microsoft.com/office/powerpoint/2010/main" val="2556482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מציין מיקום תוכן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0725534"/>
              </p:ext>
            </p:extLst>
          </p:nvPr>
        </p:nvGraphicFramePr>
        <p:xfrm>
          <a:off x="105285" y="1052736"/>
          <a:ext cx="8893971" cy="5472608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1921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5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37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048">
                <a:tc rowSpan="2">
                  <a:txBody>
                    <a:bodyPr/>
                    <a:lstStyle/>
                    <a:p>
                      <a:pPr algn="ctr" rtl="1"/>
                      <a:r>
                        <a:rPr lang="he-IL" sz="2400" dirty="0"/>
                        <a:t>נושא</a:t>
                      </a:r>
                      <a:endParaRPr lang="he-IL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59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dirty="0"/>
                        <a:t>חלופות</a:t>
                      </a:r>
                      <a:endParaRPr lang="he-IL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59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59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8495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u="sng" dirty="0">
                          <a:solidFill>
                            <a:schemeClr val="bg1"/>
                          </a:solidFill>
                        </a:rPr>
                        <a:t>1524</a:t>
                      </a:r>
                    </a:p>
                    <a:p>
                      <a:pPr algn="ctr" rtl="1"/>
                      <a:r>
                        <a:rPr lang="he-IL" b="1" u="sng" dirty="0">
                          <a:solidFill>
                            <a:schemeClr val="bg1"/>
                          </a:solidFill>
                        </a:rPr>
                        <a:t>"חלופת האגודה"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u="sng" dirty="0">
                          <a:solidFill>
                            <a:schemeClr val="bg1"/>
                          </a:solidFill>
                        </a:rPr>
                        <a:t>1592</a:t>
                      </a:r>
                    </a:p>
                    <a:p>
                      <a:pPr algn="ctr" rtl="1"/>
                      <a:r>
                        <a:rPr lang="he-IL" b="1" u="sng" dirty="0">
                          <a:solidFill>
                            <a:schemeClr val="bg1"/>
                          </a:solidFill>
                        </a:rPr>
                        <a:t>"החלופה הישירה"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5543"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שליטת הקיבוץ כי הזכויות יועברו לחברים בלבד</a:t>
                      </a:r>
                      <a:endParaRPr lang="he-IL" sz="18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-342900" algn="ctr" rtl="1" eaLnBrk="1" latinLnBrk="0" hangingPunct="1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kumimoji="0" lang="he-IL" sz="18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גבוהה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-342900" algn="ctr" rtl="1" eaLnBrk="1" latinLnBrk="0" hangingPunct="1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kumimoji="0" lang="he-IL" sz="18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בינונית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9162"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he-IL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מעורבותו של הקיבוץ בזכויות המועברות לחבר </a:t>
                      </a:r>
                      <a:endParaRPr kumimoji="0" lang="en-US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0" indent="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he-IL" sz="1800" u="sng" dirty="0">
                          <a:effectLst/>
                          <a:latin typeface="Calibri"/>
                          <a:ea typeface="Calibri"/>
                          <a:cs typeface="David"/>
                        </a:rPr>
                        <a:t>אינהרנטית</a:t>
                      </a:r>
                      <a:r>
                        <a:rPr lang="he-IL" sz="1800" dirty="0">
                          <a:effectLst/>
                          <a:latin typeface="Calibri"/>
                          <a:ea typeface="Calibri"/>
                          <a:cs typeface="David"/>
                        </a:rPr>
                        <a:t> </a:t>
                      </a:r>
                    </a:p>
                    <a:p>
                      <a:pPr marL="95250" indent="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he-IL" sz="1800" dirty="0">
                          <a:effectLst/>
                          <a:latin typeface="Calibri"/>
                          <a:ea typeface="Calibri"/>
                          <a:cs typeface="David"/>
                        </a:rPr>
                        <a:t>הקיבוץ חלק מ- "השרשרת הקניינית" 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he-IL" sz="1800" dirty="0">
                          <a:effectLst/>
                          <a:latin typeface="Calibri"/>
                          <a:ea typeface="Calibri"/>
                          <a:cs typeface="David"/>
                        </a:rPr>
                        <a:t>פחותה (אך קיימת)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he-IL" sz="1800" dirty="0">
                          <a:effectLst/>
                          <a:latin typeface="Calibri"/>
                          <a:ea typeface="Calibri"/>
                          <a:cs typeface="David"/>
                        </a:rPr>
                        <a:t>מבוססת על הסדרים חוזיים בין הקיבוץ לבין החבר.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11911"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dirty="0"/>
                        <a:t>מה</a:t>
                      </a:r>
                      <a:r>
                        <a:rPr lang="he-IL" sz="2000" b="1" baseline="0" dirty="0"/>
                        <a:t> נרכש ?</a:t>
                      </a:r>
                      <a:endParaRPr lang="he-IL" sz="20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he-IL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כלל שטחי המגורים בישוב 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he-IL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לגביהם יש </a:t>
                      </a:r>
                      <a:r>
                        <a:rPr kumimoji="0" lang="he-IL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תב"ע</a:t>
                      </a:r>
                      <a:r>
                        <a:rPr kumimoji="0" lang="he-IL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בתוקף.</a:t>
                      </a:r>
                      <a:endParaRPr kumimoji="0" lang="he-IL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he-IL" sz="1800" dirty="0">
                          <a:effectLst/>
                          <a:latin typeface="Calibri"/>
                          <a:ea typeface="Calibri"/>
                          <a:cs typeface="David"/>
                        </a:rPr>
                        <a:t>עסקת היוון של הקיבוץ על הזכויות המוטבות במגרשי "חלקת המגורים".</a:t>
                      </a:r>
                    </a:p>
                    <a:p>
                      <a:pPr marL="34290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he-IL" sz="1800" dirty="0">
                          <a:effectLst/>
                          <a:latin typeface="Calibri"/>
                          <a:ea typeface="Calibri"/>
                          <a:cs typeface="David"/>
                        </a:rPr>
                        <a:t>עסקת היוון של החבר ביחס למגרשו.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14300" marR="1143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997816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מציין מיקום תוכן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752538"/>
              </p:ext>
            </p:extLst>
          </p:nvPr>
        </p:nvGraphicFramePr>
        <p:xfrm>
          <a:off x="107505" y="861216"/>
          <a:ext cx="8928991" cy="5880152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17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5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09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40">
                <a:tc rowSpan="2">
                  <a:txBody>
                    <a:bodyPr/>
                    <a:lstStyle/>
                    <a:p>
                      <a:pPr algn="ctr" rtl="1"/>
                      <a:r>
                        <a:rPr lang="he-IL" sz="2400" dirty="0"/>
                        <a:t>נושא</a:t>
                      </a:r>
                      <a:endParaRPr lang="he-IL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59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dirty="0"/>
                        <a:t>חלופות</a:t>
                      </a:r>
                      <a:endParaRPr lang="he-IL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59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59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939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u="sng" dirty="0">
                          <a:solidFill>
                            <a:schemeClr val="bg1"/>
                          </a:solidFill>
                        </a:rPr>
                        <a:t>1524</a:t>
                      </a:r>
                    </a:p>
                    <a:p>
                      <a:pPr algn="ctr" rtl="1"/>
                      <a:r>
                        <a:rPr lang="he-IL" b="1" u="sng" dirty="0">
                          <a:solidFill>
                            <a:schemeClr val="bg1"/>
                          </a:solidFill>
                        </a:rPr>
                        <a:t>"חלופת האגודה"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u="sng" dirty="0">
                          <a:solidFill>
                            <a:schemeClr val="bg1"/>
                          </a:solidFill>
                        </a:rPr>
                        <a:t>1592</a:t>
                      </a:r>
                    </a:p>
                    <a:p>
                      <a:pPr algn="ctr" rtl="1"/>
                      <a:r>
                        <a:rPr lang="he-IL" b="1" u="sng" dirty="0">
                          <a:solidFill>
                            <a:schemeClr val="bg1"/>
                          </a:solidFill>
                        </a:rPr>
                        <a:t>"החלופה הישירה"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7001">
                <a:tc rowSpan="2">
                  <a:txBody>
                    <a:bodyPr/>
                    <a:lstStyle/>
                    <a:p>
                      <a:pPr algn="ctr" rtl="1"/>
                      <a:r>
                        <a:rPr lang="he-IL" sz="2400" b="1" dirty="0"/>
                        <a:t>ההיבט הכספי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just" rtl="1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he-IL" sz="1800" b="0" baseline="0" dirty="0"/>
                        <a:t>הנחה יותר גבוהה ביחס לסכום הכללי המשולם. </a:t>
                      </a:r>
                    </a:p>
                    <a:p>
                      <a:pPr marL="342900" indent="-342900" algn="just" rtl="1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he-IL" sz="1800" b="0" baseline="0" dirty="0"/>
                        <a:t>מרכיב היוון המקנה הנחה משמעותית בעיקר לחברים </a:t>
                      </a:r>
                      <a:r>
                        <a:rPr lang="he-IL" sz="1800" b="0" baseline="0" dirty="0" err="1"/>
                        <a:t>הותיקים</a:t>
                      </a:r>
                      <a:r>
                        <a:rPr lang="he-IL" sz="1800" b="0" baseline="0" dirty="0"/>
                        <a:t> (לפני 27.03.2007).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just" rtl="1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he-IL" sz="1600" b="0" baseline="0" dirty="0"/>
                        <a:t>הנחה משמעותית </a:t>
                      </a:r>
                      <a:r>
                        <a:rPr lang="he-IL" sz="1600" b="1" baseline="0" dirty="0"/>
                        <a:t>(33% תשלום) </a:t>
                      </a:r>
                      <a:r>
                        <a:rPr lang="he-IL" sz="1600" b="0" baseline="0" dirty="0"/>
                        <a:t>על מגרשים </a:t>
                      </a:r>
                      <a:r>
                        <a:rPr lang="he-IL" sz="1600" b="0" u="sng" baseline="0" dirty="0"/>
                        <a:t>בחלקת המגורים</a:t>
                      </a:r>
                      <a:r>
                        <a:rPr lang="he-IL" sz="1600" b="0" baseline="0" dirty="0"/>
                        <a:t>.</a:t>
                      </a:r>
                    </a:p>
                    <a:p>
                      <a:pPr marL="342900" indent="-342900" algn="just" rtl="1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he-IL" sz="1600" b="0" baseline="0" dirty="0"/>
                        <a:t>אפשרות לתשלום נדחה לחברים </a:t>
                      </a:r>
                      <a:r>
                        <a:rPr lang="he-IL" sz="1600" b="0" baseline="0" dirty="0" err="1"/>
                        <a:t>הותיקים</a:t>
                      </a:r>
                      <a:r>
                        <a:rPr lang="he-IL" sz="1600" b="0" baseline="0" dirty="0"/>
                        <a:t>.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47012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he-IL" sz="1800" b="0" baseline="0" dirty="0"/>
                        <a:t>הקיבוץ משלם עבור כלל המגרשים לגביהם </a:t>
                      </a:r>
                      <a:r>
                        <a:rPr lang="he-IL" sz="1800" b="0" baseline="0" dirty="0" err="1"/>
                        <a:t>תב"ע</a:t>
                      </a:r>
                      <a:r>
                        <a:rPr lang="he-IL" sz="1800" b="0" baseline="0" dirty="0"/>
                        <a:t> בתוקף גם אם אינם מאוישים. צורך </a:t>
                      </a:r>
                      <a:r>
                        <a:rPr lang="he-IL" sz="1800" b="1" baseline="0" dirty="0"/>
                        <a:t>בקידום מימון.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 rtl="1" eaLnBrk="1" latinLnBrk="0" hangingPunct="1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kumimoji="0" lang="he-IL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מגרשים עתידיים – התשלום עפ"י ערכם במועד הקצאתם לנקלט עתידי.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979572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6230346"/>
            <a:ext cx="2195737" cy="627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מציין מיקום תוכן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620940"/>
              </p:ext>
            </p:extLst>
          </p:nvPr>
        </p:nvGraphicFramePr>
        <p:xfrm>
          <a:off x="107504" y="764704"/>
          <a:ext cx="8889551" cy="5406709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2282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0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462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1356">
                <a:tc rowSpan="2">
                  <a:txBody>
                    <a:bodyPr/>
                    <a:lstStyle/>
                    <a:p>
                      <a:pPr algn="ctr" rtl="1"/>
                      <a:r>
                        <a:rPr lang="he-IL" sz="2400" dirty="0"/>
                        <a:t>נושא</a:t>
                      </a:r>
                      <a:endParaRPr lang="he-IL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59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dirty="0"/>
                        <a:t>חלופות</a:t>
                      </a:r>
                      <a:endParaRPr lang="he-IL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59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59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1899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u="sng" dirty="0">
                          <a:solidFill>
                            <a:schemeClr val="bg1"/>
                          </a:solidFill>
                        </a:rPr>
                        <a:t>1524</a:t>
                      </a:r>
                    </a:p>
                    <a:p>
                      <a:pPr algn="ctr" rtl="1"/>
                      <a:r>
                        <a:rPr lang="he-IL" b="1" u="sng" dirty="0">
                          <a:solidFill>
                            <a:schemeClr val="bg1"/>
                          </a:solidFill>
                        </a:rPr>
                        <a:t>"חלופת האגודה"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u="sng" dirty="0">
                          <a:solidFill>
                            <a:schemeClr val="bg1"/>
                          </a:solidFill>
                        </a:rPr>
                        <a:t>1592</a:t>
                      </a:r>
                    </a:p>
                    <a:p>
                      <a:pPr algn="ctr" rtl="1"/>
                      <a:r>
                        <a:rPr lang="he-IL" b="1" u="sng" dirty="0">
                          <a:solidFill>
                            <a:schemeClr val="bg1"/>
                          </a:solidFill>
                        </a:rPr>
                        <a:t>"החלופה הישירה"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0485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effectLst/>
                          <a:latin typeface="Calibri"/>
                          <a:ea typeface="Calibri"/>
                          <a:cs typeface="David"/>
                        </a:rPr>
                        <a:t>משך חכירת הקיבוץ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effectLst/>
                          <a:latin typeface="Calibri"/>
                          <a:ea typeface="Calibri"/>
                          <a:cs typeface="David"/>
                        </a:rPr>
                        <a:t>עוד לא סופי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  <a:latin typeface="Calibri"/>
                          <a:ea typeface="Calibri"/>
                          <a:cs typeface="David"/>
                        </a:rPr>
                        <a:t>98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effectLst/>
                          <a:latin typeface="Calibri"/>
                          <a:ea typeface="Calibri"/>
                          <a:cs typeface="David"/>
                        </a:rPr>
                        <a:t>משך חכירת החבר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effectLst/>
                          <a:latin typeface="Calibri"/>
                          <a:ea typeface="Calibri"/>
                          <a:cs typeface="David"/>
                        </a:rPr>
                        <a:t>נגזר מחכירת הקיבוץ (כלומר: אם חכירת הקיבוץ 98 אזי מי שיגיע עוד  10 שנים יהיו לו 88 שנים)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  <a:latin typeface="Calibri"/>
                          <a:ea typeface="Calibri"/>
                          <a:cs typeface="David"/>
                        </a:rPr>
                        <a:t>ממועד חתימת החבר על חוזה חכירה מול </a:t>
                      </a:r>
                      <a:r>
                        <a:rPr lang="he-IL" sz="1800" dirty="0" err="1">
                          <a:effectLst/>
                          <a:latin typeface="Calibri"/>
                          <a:ea typeface="Calibri"/>
                          <a:cs typeface="David"/>
                        </a:rPr>
                        <a:t>רמ"י</a:t>
                      </a:r>
                      <a:r>
                        <a:rPr lang="he-IL" sz="1800" dirty="0">
                          <a:effectLst/>
                          <a:latin typeface="Calibri"/>
                          <a:ea typeface="Calibri"/>
                          <a:cs typeface="David"/>
                        </a:rPr>
                        <a:t>  98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4216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/>
                        <a:t>התייחסות להיקף</a:t>
                      </a:r>
                      <a:r>
                        <a:rPr lang="he-IL" sz="1800" b="1" baseline="0" dirty="0"/>
                        <a:t> זכויות בניה</a:t>
                      </a:r>
                      <a:endParaRPr lang="he-IL" sz="18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 rtl="1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he-IL" sz="1800" dirty="0"/>
                        <a:t>רכישת</a:t>
                      </a:r>
                      <a:r>
                        <a:rPr lang="he-IL" sz="1800" baseline="0" dirty="0"/>
                        <a:t> זכויות המגורים תכלול את הפוטנציאל התכנוני בכל מגרש (היקף בינוי, מבלי להוסיף יחידות דיור).</a:t>
                      </a:r>
                      <a:endParaRPr lang="he-IL" sz="18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just" rtl="1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he-IL" sz="1800" dirty="0"/>
                        <a:t>רכישת זכויות בסיסיות של 160 מ"ר בכל מגרש ו</a:t>
                      </a:r>
                      <a:r>
                        <a:rPr lang="he-IL" sz="1800" baseline="0" dirty="0"/>
                        <a:t>חובת רכישת מלוא הזכויות הקיימות והפוטנציאליות לחבר חדש.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238356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7614</TotalTime>
  <Words>826</Words>
  <Application>Microsoft Office PowerPoint</Application>
  <PresentationFormat>‫הצגה על המסך (4:3)</PresentationFormat>
  <Paragraphs>177</Paragraphs>
  <Slides>15</Slides>
  <Notes>14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20" baseType="lpstr">
      <vt:lpstr>Calibri</vt:lpstr>
      <vt:lpstr>Rockwell</vt:lpstr>
      <vt:lpstr>Wingdings</vt:lpstr>
      <vt:lpstr>Wingdings 2</vt:lpstr>
      <vt:lpstr>Flow</vt:lpstr>
      <vt:lpstr>מצגת של PowerPoint‏</vt:lpstr>
      <vt:lpstr>החלופה הישירה</vt:lpstr>
      <vt:lpstr>החלטה 1524 – "חלופת האגודה"</vt:lpstr>
      <vt:lpstr>החלטה 1524 – "חלופת האגודה"</vt:lpstr>
      <vt:lpstr>מצגת של PowerPoint‏</vt:lpstr>
      <vt:lpstr>אופן החכירה בכל חלופה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הבהרה</vt:lpstr>
      <vt:lpstr>נתונים בסיסיים לחישוב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Eliran Yosef</dc:creator>
  <cp:lastModifiedBy>Yoav Shimshi Adv</cp:lastModifiedBy>
  <cp:revision>653</cp:revision>
  <dcterms:modified xsi:type="dcterms:W3CDTF">2021-12-08T14:53:36Z</dcterms:modified>
</cp:coreProperties>
</file>